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1" r:id="rId2"/>
    <p:sldId id="272" r:id="rId3"/>
    <p:sldId id="611" r:id="rId4"/>
    <p:sldId id="612" r:id="rId5"/>
    <p:sldId id="613" r:id="rId6"/>
    <p:sldId id="614" r:id="rId7"/>
    <p:sldId id="615" r:id="rId8"/>
    <p:sldId id="637" r:id="rId9"/>
    <p:sldId id="616" r:id="rId10"/>
    <p:sldId id="320" r:id="rId11"/>
    <p:sldId id="617" r:id="rId12"/>
    <p:sldId id="618" r:id="rId13"/>
    <p:sldId id="619" r:id="rId14"/>
    <p:sldId id="620" r:id="rId15"/>
    <p:sldId id="621" r:id="rId16"/>
    <p:sldId id="622" r:id="rId17"/>
    <p:sldId id="623" r:id="rId18"/>
    <p:sldId id="624" r:id="rId19"/>
    <p:sldId id="625" r:id="rId20"/>
    <p:sldId id="626" r:id="rId21"/>
    <p:sldId id="627" r:id="rId22"/>
    <p:sldId id="628" r:id="rId23"/>
    <p:sldId id="629" r:id="rId24"/>
    <p:sldId id="630" r:id="rId25"/>
    <p:sldId id="638" r:id="rId26"/>
    <p:sldId id="632" r:id="rId27"/>
    <p:sldId id="633" r:id="rId28"/>
    <p:sldId id="634" r:id="rId29"/>
    <p:sldId id="635" r:id="rId30"/>
    <p:sldId id="636" r:id="rId31"/>
    <p:sldId id="29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бложка" id="{450E6EF1-9588-42FE-814E-1469C793CEAC}">
          <p14:sldIdLst>
            <p14:sldId id="281"/>
          </p14:sldIdLst>
        </p14:section>
        <p14:section name="Вступление" id="{991F0A2D-8CA7-48CB-87D9-E846A3287010}">
          <p14:sldIdLst>
            <p14:sldId id="272"/>
            <p14:sldId id="611"/>
            <p14:sldId id="612"/>
          </p14:sldIdLst>
        </p14:section>
        <p14:section name="Продукт вс проект" id="{749B34BB-8BA0-3F40-B834-2F6763F35C1A}">
          <p14:sldIdLst>
            <p14:sldId id="613"/>
            <p14:sldId id="614"/>
            <p14:sldId id="615"/>
            <p14:sldId id="637"/>
            <p14:sldId id="616"/>
          </p14:sldIdLst>
        </p14:section>
        <p14:section name="Модель продукта" id="{0B6C8789-7AB0-D745-826E-27F5DA72B706}">
          <p14:sldIdLst>
            <p14:sldId id="320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8"/>
          </p14:sldIdLst>
        </p14:section>
        <p14:section name="Проверка гипотез и эксперименты" id="{B24FB67C-05EE-6742-9810-8B307277302F}">
          <p14:sldIdLst>
            <p14:sldId id="632"/>
            <p14:sldId id="633"/>
            <p14:sldId id="634"/>
            <p14:sldId id="635"/>
            <p14:sldId id="63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pos="7015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  <p15:guide id="7" pos="1300" userDrawn="1">
          <p15:clr>
            <a:srgbClr val="A4A3A4"/>
          </p15:clr>
        </p15:guide>
        <p15:guide id="8" orient="horz" pos="1457" userDrawn="1">
          <p15:clr>
            <a:srgbClr val="A4A3A4"/>
          </p15:clr>
        </p15:guide>
        <p15:guide id="9" pos="43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340"/>
    <a:srgbClr val="E9505B"/>
    <a:srgbClr val="484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92"/>
  </p:normalViewPr>
  <p:slideViewPr>
    <p:cSldViewPr snapToGrid="0" showGuides="1">
      <p:cViewPr varScale="1">
        <p:scale>
          <a:sx n="110" d="100"/>
          <a:sy n="110" d="100"/>
        </p:scale>
        <p:origin x="664" y="176"/>
      </p:cViewPr>
      <p:guideLst>
        <p:guide orient="horz" pos="2160"/>
        <p:guide pos="3840"/>
        <p:guide pos="665"/>
        <p:guide pos="7015"/>
        <p:guide orient="horz" pos="391"/>
        <p:guide orient="horz" pos="3929"/>
        <p:guide pos="1300"/>
        <p:guide orient="horz" pos="1457"/>
        <p:guide pos="43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C8AAB-DC3E-430C-A070-8A1D375078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B5074-3579-4228-B0ED-18430CD58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9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798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>
          <a:extLst>
            <a:ext uri="{FF2B5EF4-FFF2-40B4-BE49-F238E27FC236}">
              <a16:creationId xmlns:a16="http://schemas.microsoft.com/office/drawing/2014/main" id="{2D0150D6-FF6D-7CCF-D4E9-209F1E900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4db04fde54_0_704:notes">
            <a:extLst>
              <a:ext uri="{FF2B5EF4-FFF2-40B4-BE49-F238E27FC236}">
                <a16:creationId xmlns:a16="http://schemas.microsoft.com/office/drawing/2014/main" id="{0AF23963-8C33-3FEB-7968-082B42A786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34db04fde54_0_704:notes">
            <a:extLst>
              <a:ext uri="{FF2B5EF4-FFF2-40B4-BE49-F238E27FC236}">
                <a16:creationId xmlns:a16="http://schemas.microsoft.com/office/drawing/2014/main" id="{88DB03C6-08A2-BAB2-90BA-015CB634EC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6074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B30C55B2-7088-D73D-2AAB-67A741E7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517558C-9CE2-FAAD-FB3C-2920DA9329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71FFF388-820C-6DAC-A03A-D2BB58A90C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652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20D9B800-E5A8-F675-563C-1F9FE7E26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0E454B2-9376-02CB-10E3-9D99957FDA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30C67CF3-1936-5468-21C4-9C28D299F3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9484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4FA1262E-97C3-2FAB-12DA-F0985744A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14CCD99C-D92A-B56A-C0FD-94ABD78B0F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A0706A6-B94F-A220-AFDA-DBBFB26BE9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0221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62D56954-8979-3D56-2A52-17934D6D6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7E1E4C8D-15C9-AA22-B9FC-480B90B7BA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E2175F0-B8C5-1754-C565-E877D0A2EB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5423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259CCAD5-0E52-5AB9-FC83-A1E2FEAEE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12706CC2-3C5D-C802-FA9D-2CEC7B28E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CB4ACB05-C3F0-A979-F77D-DC764DD86B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676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5F5033A2-E963-A635-5E1E-35DD3EEA7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5AF9E9EB-AABA-3583-B074-8CD78657FF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652C7FE-DA8B-828D-B2B4-65884EB2C6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782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D7993894-5C63-7743-8741-0361937FC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7485E89F-851D-B5B4-778E-F20416C5D5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A9AD6F1A-8F87-A1D5-EAC5-138200AA40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4662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D681987E-B7F7-C2DD-EEC9-6DC794D0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0B815389-379B-5D1A-8812-8C123E3A52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A10858E-B7D8-107C-41DD-8E32C6CBC7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5507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BDD6CDF8-990F-0A2F-3E01-41AF90CF6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E9D96425-77C5-351D-2180-CE737CB287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9BF8D350-2080-85CD-DA70-32CAED04F8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62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7C5722BA-B417-13F7-23D1-9DCC157B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5502960E-A614-022E-6761-0B0CB89D16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700FA885-3EA9-2CE1-7EC4-A31D6F391C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000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610BADF0-3E81-F1A0-589D-FAFE71AAB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96A33E1A-C3A3-573D-7247-0D881F8A82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FC44E758-D187-E1BB-A6E4-0B39809B5D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656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88E2704F-3E60-8831-F9C9-2D2A40395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2109B388-4B1B-BD37-88B8-55E8D1BEEE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4A4BA413-1E3C-8E5B-2613-6AE7BD1EFF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2268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29C94F18-18AB-732D-952A-1D8AF763A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34E4C7D-D638-8D2B-AE7F-96FACB0B7C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2AA0A072-E67A-DF6B-2E6D-6AF047DF4E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707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C4ED8C60-8773-1272-0F64-98B9B8D1E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631805B-10B7-FA30-44EF-C30BF05C46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68193504-D98E-D65E-B00B-51C5FE2762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2441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EEEDDEED-E653-AD3A-7576-761F38FA2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78CC2F67-9510-D036-DC31-24DE682101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826AAF2-0C15-72F4-995B-20A35C2AD6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794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F0B99F9C-E2BB-6D48-E6CC-BB9715057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71B2882-C73C-7B82-7410-C52491827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CF83D634-57BC-EB1B-FD60-CC3DD66A97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636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A2806E21-3136-1586-5666-865111A03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6F9E5A88-9E35-0E2C-607A-EC9278F0AA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376CEC6D-1068-659A-342D-E1A01AFE7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917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10C23095-326F-4ECC-F498-4092FB0E9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5BAF31E5-1457-AE61-9ED2-4D9CF0782D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183108EF-166D-5509-D573-79518B1D55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688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ADDE02BB-4021-D652-253A-7453B1ADF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355ACBCF-5092-15C8-0CCC-0E983FD11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0C2512EB-6AC5-A2B3-5EA7-CACC515341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24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69FBAAA9-E8FF-D77E-84BA-7BC218C89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00303182-87DB-4A4D-0465-F14D13177E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51BF7BFA-798B-DDE5-E28A-300F472606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371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9925E1F5-AAF4-BA50-B3F0-7FAC7F2F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815A1AA-CD91-A4A6-1198-6A42EDF79F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69FA67FF-D80F-C649-B055-80CAC45FD3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061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3C480CA2-19F8-D0F9-A61B-F2A350032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8A73250B-026D-23D3-F89F-6E11F4B29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93F7296-12CE-EEFF-2057-A27286123B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40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DF5F6D86-5455-5858-89A7-85E9D3B9D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33222A68-44A6-D406-7FF0-E549AB2973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B209316E-E2E4-787E-0FAA-5088965034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90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5497751C-54B1-1376-A868-14B2F5247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7251B481-47A8-5985-ABD1-90132DBCB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2D19AD37-86C6-FB81-4BD0-6720B9340D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59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0492E9B4-B510-391B-940B-BD370EFDB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F19B25C6-1D55-4022-05A9-6C183ECF2B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D18C5581-57B1-FEFD-DD80-02B732768D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346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6DC798FB-DDE6-4FAD-16E9-3424C75CA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0A0E3AEE-CE29-AF71-B9F3-64642B8150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95F910D6-50EF-FD96-2C62-A5B6350D40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84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>
          <a:extLst>
            <a:ext uri="{FF2B5EF4-FFF2-40B4-BE49-F238E27FC236}">
              <a16:creationId xmlns:a16="http://schemas.microsoft.com/office/drawing/2014/main" id="{285F2123-3E37-BF1B-2D05-7CFECE4B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26d82362a_1_133:notes">
            <a:extLst>
              <a:ext uri="{FF2B5EF4-FFF2-40B4-BE49-F238E27FC236}">
                <a16:creationId xmlns:a16="http://schemas.microsoft.com/office/drawing/2014/main" id="{7A017AF1-7C2F-835C-8185-608AA89214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526d82362a_1_133:notes">
            <a:extLst>
              <a:ext uri="{FF2B5EF4-FFF2-40B4-BE49-F238E27FC236}">
                <a16:creationId xmlns:a16="http://schemas.microsoft.com/office/drawing/2014/main" id="{225B4E22-0A32-BF32-9C85-C13584A254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56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E1FBF-7BEE-A234-3466-4C9EA21A9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30E236-0050-3373-955E-FCDB44881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55D98-FA27-90DD-0F4A-AD39AB68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C9F6F-A898-CCBA-07B9-FE539F25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3BF458-8B8C-D104-895F-1CF1D5D8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78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5882-E2E9-B913-224C-56D288C5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30EC5-E100-3ADC-B60F-19FBB6D18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DF8F1-766E-BCF4-0350-1C255D94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31F2D3-5CF1-CF74-7197-A31DAF19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86D5C7-C441-479D-7492-A94D88BC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5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1ACAC3-C37F-3A02-20BC-E53502E1F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98DC0B-125F-FBFC-8432-C89BDE658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B7C14-AA21-417A-16DA-2CDD6676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91E35-8D87-942B-9787-840C644F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CF91C-ABF7-CC29-7398-DD293300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91955-232D-B651-6B56-7094A1C0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B1A38-A7A0-9067-EBB8-C5C2D881C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40DBF2-B714-A436-4DCA-D32CAFC2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A4C069-8ACB-817A-3C91-66BCF677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B64B3E-9BD4-2FA6-EF5B-8B11CDD8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9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EE16E-C67E-557A-55A8-F90E1D08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585B06-C1C5-848B-BA06-58FB5C712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F34833-E95F-6108-E670-B66605DD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B3DDA-99EF-BF19-3519-004E82B2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DE654-9B11-771B-E66B-C7913AB7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1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0D6AD-3EB3-D4C6-DAE0-65DB9320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6E72E-CCD7-089D-05F2-DD456EE74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88FA56-494F-F3EB-7D55-D6690F013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344D74-F837-F15B-8CB1-CC98E54F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4879D2-569F-8F3D-74B3-BABB37BB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6B755D-969A-AE6C-7C37-9F55CFEA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1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2289F-A8F5-BBCE-1B17-849AF5419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1F6845-F8A8-3D9E-E14D-445233AEE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12F1CE-5A98-F230-76D7-D4D7FE16D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F99ABC-8477-7324-643D-F006BA7D2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2D1F79-D945-ADC9-1E6E-E8D5647BE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B36D6E-E44D-5363-FBC7-DF7222C0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EA0C4B-2227-40D7-9159-08352C4D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3FC5C4-94B2-5AA6-9110-19D9762B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50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F676D-FFEE-DE53-FB13-05A80021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EFE368-8370-6A1E-A295-3D94F0A5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F7F19-B3B2-D253-3063-4E61909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A5802A-DBC6-F4C0-AEAD-9C9B398D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F3B1D4-5FD2-A045-5CB8-53DEC8F5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7019C8-4CB7-FADE-E88B-37FD453E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8519D4-1769-8A51-EB2F-51ADDDD3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3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0731D-4930-57F2-9C02-73B850B3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AE2A24-3104-EE50-16F9-B7F20F29B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40F293-9E80-E927-CD22-CC93C5C0E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B668F-ED7C-EEAC-2193-C8DB1F8F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6E490E-C3D3-9F18-29EA-E1B160EF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06BEA2-D62B-F9B8-0D79-748E00C2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58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4C175-F55F-46DE-F210-059B99C9F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8B7862-310A-7432-D048-38C6BD2EE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E5053C-6DE2-1830-4754-01804DEF4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D4A0CA-D4E9-2FDC-B672-42B9900E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7AC632-F88F-B593-3A25-C22376301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AD8F2F-78FB-0106-6A58-FA82853B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08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438CC-234C-02B1-112E-9F21B034C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EB14DA-A052-8775-0CD6-D39FD3A8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8ED67-DA18-6B7E-D1A6-1E1E086DB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80374-FFA3-40C5-93F1-BE7EA021080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CB3C1B-C54D-F4FF-6C9B-068D5DF3D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2CAC9-1B5D-9098-CAD1-F4D88375F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7320A-C485-4A97-85A2-A8B011BA4E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7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yandex.ru/cloud/69b26bcc6d2d737fe0353a69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p.alexmokeev.ru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hyperlink" Target="https://t.me/amokeev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682083C-874E-C622-1E35-7740AB5F55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" y="0"/>
            <a:ext cx="6858000" cy="6858000"/>
          </a:xfrm>
          <a:prstGeom prst="rect">
            <a:avLst/>
          </a:prstGeom>
        </p:spPr>
      </p:pic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151C3973-F66F-9AF7-A03C-402F674AF932}"/>
              </a:ext>
            </a:extLst>
          </p:cNvPr>
          <p:cNvSpPr/>
          <p:nvPr/>
        </p:nvSpPr>
        <p:spPr>
          <a:xfrm rot="900000">
            <a:off x="7434937" y="-403408"/>
            <a:ext cx="5553800" cy="8145736"/>
          </a:xfrm>
          <a:custGeom>
            <a:avLst/>
            <a:gdLst>
              <a:gd name="connsiteX0" fmla="*/ 0 w 5553800"/>
              <a:gd name="connsiteY0" fmla="*/ 1010141 h 8145736"/>
              <a:gd name="connsiteX1" fmla="*/ 3769901 w 5553800"/>
              <a:gd name="connsiteY1" fmla="*/ 0 h 8145736"/>
              <a:gd name="connsiteX2" fmla="*/ 5553800 w 5553800"/>
              <a:gd name="connsiteY2" fmla="*/ 6657601 h 8145736"/>
              <a:gd name="connsiteX3" fmla="*/ 1 w 5553800"/>
              <a:gd name="connsiteY3" fmla="*/ 8145736 h 814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3800" h="8145736">
                <a:moveTo>
                  <a:pt x="0" y="1010141"/>
                </a:moveTo>
                <a:lnTo>
                  <a:pt x="3769901" y="0"/>
                </a:lnTo>
                <a:lnTo>
                  <a:pt x="5553800" y="6657601"/>
                </a:lnTo>
                <a:lnTo>
                  <a:pt x="1" y="8145736"/>
                </a:lnTo>
                <a:close/>
              </a:path>
            </a:pathLst>
          </a:custGeom>
          <a:solidFill>
            <a:srgbClr val="E950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BD2B05-CF36-7C2D-C1DE-D733FD46DAA6}"/>
              </a:ext>
            </a:extLst>
          </p:cNvPr>
          <p:cNvSpPr txBox="1"/>
          <p:nvPr/>
        </p:nvSpPr>
        <p:spPr>
          <a:xfrm>
            <a:off x="696695" y="1876750"/>
            <a:ext cx="6399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424340"/>
                </a:solidFill>
                <a:latin typeface="+mj-lt"/>
                <a:ea typeface="Roboto Medium" panose="02000000000000000000" pitchFamily="2" charset="0"/>
              </a:rPr>
              <a:t>КАК ПРЕВРАТИТЬ </a:t>
            </a:r>
            <a:r>
              <a:rPr lang="ru-RU" sz="3600" dirty="0">
                <a:solidFill>
                  <a:srgbClr val="E9505B"/>
                </a:solidFill>
                <a:latin typeface="+mj-lt"/>
                <a:ea typeface="Roboto Light" panose="02000000000000000000" pitchFamily="2" charset="0"/>
              </a:rPr>
              <a:t>КУЛЬТУРНЫЙ ПРОЕКТ </a:t>
            </a:r>
            <a:br>
              <a:rPr lang="ru-RU" sz="3600" dirty="0">
                <a:solidFill>
                  <a:srgbClr val="424340"/>
                </a:solidFill>
                <a:latin typeface="+mj-lt"/>
                <a:ea typeface="Roboto Light" panose="02000000000000000000" pitchFamily="2" charset="0"/>
              </a:rPr>
            </a:br>
            <a:r>
              <a:rPr lang="ru-RU" sz="3600" dirty="0">
                <a:solidFill>
                  <a:srgbClr val="424340"/>
                </a:solidFill>
                <a:latin typeface="+mj-lt"/>
                <a:ea typeface="Roboto Medium" panose="02000000000000000000" pitchFamily="2" charset="0"/>
              </a:rPr>
              <a:t>ИЗ РАЗОВОГО СОБЫТИЯ</a:t>
            </a:r>
            <a:br>
              <a:rPr lang="ru-RU" sz="3600" dirty="0">
                <a:solidFill>
                  <a:srgbClr val="424340"/>
                </a:solidFill>
                <a:latin typeface="+mj-lt"/>
                <a:ea typeface="Roboto Light" panose="02000000000000000000" pitchFamily="2" charset="0"/>
              </a:rPr>
            </a:br>
            <a:r>
              <a:rPr lang="ru-RU" sz="3600" dirty="0">
                <a:solidFill>
                  <a:srgbClr val="E9505B"/>
                </a:solidFill>
                <a:latin typeface="+mj-lt"/>
                <a:ea typeface="Roboto Light" panose="02000000000000000000" pitchFamily="2" charset="0"/>
              </a:rPr>
              <a:t>В РАБОТАЮЩИЙ БИЗНЕС?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9807C7-A207-F936-D15B-ABC543A11EA8}"/>
              </a:ext>
            </a:extLst>
          </p:cNvPr>
          <p:cNvSpPr/>
          <p:nvPr/>
        </p:nvSpPr>
        <p:spPr>
          <a:xfrm>
            <a:off x="4579218" y="6204618"/>
            <a:ext cx="1447154" cy="264688"/>
          </a:xfrm>
          <a:prstGeom prst="rect">
            <a:avLst/>
          </a:prstGeom>
          <a:noFill/>
        </p:spPr>
        <p:txBody>
          <a:bodyPr wrap="square" rIns="71993" rtlCol="0" anchor="ctr">
            <a:spAutoFit/>
          </a:bodyPr>
          <a:lstStyle/>
          <a:p>
            <a:r>
              <a:rPr lang="en-US" sz="1120" dirty="0">
                <a:solidFill>
                  <a:srgbClr val="424340"/>
                </a:solidFill>
                <a:latin typeface="Open Sans "/>
                <a:cs typeface="Arial" panose="020B0604020202020204" pitchFamily="34" charset="0"/>
              </a:rPr>
              <a:t>@sonko_vmeste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3ABE0C-535D-5BDF-F795-ADBCAAB746B9}"/>
              </a:ext>
            </a:extLst>
          </p:cNvPr>
          <p:cNvSpPr/>
          <p:nvPr/>
        </p:nvSpPr>
        <p:spPr>
          <a:xfrm>
            <a:off x="934566" y="6184951"/>
            <a:ext cx="1535569" cy="264688"/>
          </a:xfrm>
          <a:prstGeom prst="rect">
            <a:avLst/>
          </a:prstGeom>
          <a:noFill/>
        </p:spPr>
        <p:txBody>
          <a:bodyPr wrap="square" rIns="71993" rtlCol="0" anchor="ctr">
            <a:spAutoFit/>
          </a:bodyPr>
          <a:lstStyle/>
          <a:p>
            <a:r>
              <a:rPr lang="en-US" sz="1120" dirty="0">
                <a:solidFill>
                  <a:srgbClr val="4243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rescentr47.ru</a:t>
            </a:r>
            <a:endParaRPr lang="ru-RU" sz="1120" b="1" dirty="0">
              <a:solidFill>
                <a:srgbClr val="4243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764924-2EB6-3DA2-0BD6-202CB30D45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5605" y="6250427"/>
            <a:ext cx="179597" cy="179597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140A08C8-589D-34FB-F372-ED050ACCAC92}"/>
              </a:ext>
            </a:extLst>
          </p:cNvPr>
          <p:cNvSpPr/>
          <p:nvPr/>
        </p:nvSpPr>
        <p:spPr>
          <a:xfrm rot="900000">
            <a:off x="7302787" y="-142977"/>
            <a:ext cx="555402" cy="3726020"/>
          </a:xfrm>
          <a:custGeom>
            <a:avLst/>
            <a:gdLst>
              <a:gd name="connsiteX0" fmla="*/ 0 w 555402"/>
              <a:gd name="connsiteY0" fmla="*/ 148820 h 3726020"/>
              <a:gd name="connsiteX1" fmla="*/ 555402 w 555402"/>
              <a:gd name="connsiteY1" fmla="*/ 0 h 3726020"/>
              <a:gd name="connsiteX2" fmla="*/ 555402 w 555402"/>
              <a:gd name="connsiteY2" fmla="*/ 3726020 h 3726020"/>
              <a:gd name="connsiteX3" fmla="*/ 0 w 555402"/>
              <a:gd name="connsiteY3" fmla="*/ 3726020 h 37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402" h="3726020">
                <a:moveTo>
                  <a:pt x="0" y="148820"/>
                </a:moveTo>
                <a:lnTo>
                  <a:pt x="555402" y="0"/>
                </a:lnTo>
                <a:lnTo>
                  <a:pt x="555402" y="3726020"/>
                </a:lnTo>
                <a:lnTo>
                  <a:pt x="0" y="3726020"/>
                </a:lnTo>
                <a:close/>
              </a:path>
            </a:pathLst>
          </a:custGeom>
          <a:solidFill>
            <a:srgbClr val="424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04DD512D-BC2B-56AD-F8AE-06787A191D32}"/>
              </a:ext>
            </a:extLst>
          </p:cNvPr>
          <p:cNvSpPr/>
          <p:nvPr/>
        </p:nvSpPr>
        <p:spPr>
          <a:xfrm rot="900000">
            <a:off x="7962766" y="-473327"/>
            <a:ext cx="2855269" cy="5646854"/>
          </a:xfrm>
          <a:custGeom>
            <a:avLst/>
            <a:gdLst>
              <a:gd name="connsiteX0" fmla="*/ 0 w 2855269"/>
              <a:gd name="connsiteY0" fmla="*/ 765067 h 5646854"/>
              <a:gd name="connsiteX1" fmla="*/ 2855269 w 2855269"/>
              <a:gd name="connsiteY1" fmla="*/ 0 h 5646854"/>
              <a:gd name="connsiteX2" fmla="*/ 2855269 w 2855269"/>
              <a:gd name="connsiteY2" fmla="*/ 5646854 h 5646854"/>
              <a:gd name="connsiteX3" fmla="*/ 0 w 2855269"/>
              <a:gd name="connsiteY3" fmla="*/ 5646854 h 564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269" h="5646854">
                <a:moveTo>
                  <a:pt x="0" y="765067"/>
                </a:moveTo>
                <a:lnTo>
                  <a:pt x="2855269" y="0"/>
                </a:lnTo>
                <a:lnTo>
                  <a:pt x="2855269" y="5646854"/>
                </a:lnTo>
                <a:lnTo>
                  <a:pt x="0" y="5646854"/>
                </a:lnTo>
                <a:close/>
              </a:path>
            </a:pathLst>
          </a:custGeom>
          <a:solidFill>
            <a:srgbClr val="424340"/>
          </a:solidFill>
          <a:ln>
            <a:noFill/>
          </a:ln>
          <a:effectLst>
            <a:outerShdw blurRad="571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AE9DA39-EFB6-7E2E-5706-4EABF6B0AFB3}"/>
              </a:ext>
            </a:extLst>
          </p:cNvPr>
          <p:cNvSpPr/>
          <p:nvPr/>
        </p:nvSpPr>
        <p:spPr>
          <a:xfrm rot="900000">
            <a:off x="10491818" y="3217152"/>
            <a:ext cx="243056" cy="2138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88F99858-E858-1877-FE5C-56F9CB787AF2}"/>
              </a:ext>
            </a:extLst>
          </p:cNvPr>
          <p:cNvSpPr/>
          <p:nvPr/>
        </p:nvSpPr>
        <p:spPr>
          <a:xfrm rot="900000">
            <a:off x="11151146" y="-67892"/>
            <a:ext cx="243056" cy="1691457"/>
          </a:xfrm>
          <a:custGeom>
            <a:avLst/>
            <a:gdLst>
              <a:gd name="connsiteX0" fmla="*/ 1 w 243056"/>
              <a:gd name="connsiteY0" fmla="*/ 65126 h 1691457"/>
              <a:gd name="connsiteX1" fmla="*/ 243056 w 243056"/>
              <a:gd name="connsiteY1" fmla="*/ 0 h 1691457"/>
              <a:gd name="connsiteX2" fmla="*/ 243056 w 243056"/>
              <a:gd name="connsiteY2" fmla="*/ 1691457 h 1691457"/>
              <a:gd name="connsiteX3" fmla="*/ 0 w 243056"/>
              <a:gd name="connsiteY3" fmla="*/ 1691457 h 169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56" h="1691457">
                <a:moveTo>
                  <a:pt x="1" y="65126"/>
                </a:moveTo>
                <a:lnTo>
                  <a:pt x="243056" y="0"/>
                </a:lnTo>
                <a:lnTo>
                  <a:pt x="243056" y="1691457"/>
                </a:lnTo>
                <a:lnTo>
                  <a:pt x="0" y="16914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C8F4BD-C0AD-5E32-615E-9FA18CC9F1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601" y="6256777"/>
            <a:ext cx="160029" cy="1600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E8CD6B-F2F1-545B-A506-37C812C5B9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617" b="16631"/>
          <a:stretch/>
        </p:blipFill>
        <p:spPr>
          <a:xfrm>
            <a:off x="5515902" y="183956"/>
            <a:ext cx="5931864" cy="5343327"/>
          </a:xfrm>
          <a:prstGeom prst="parallelogram">
            <a:avLst>
              <a:gd name="adj" fmla="val 26692"/>
            </a:avLst>
          </a:prstGeom>
          <a:ln>
            <a:noFill/>
          </a:ln>
          <a:effectLst/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D20B5BC-572D-C1D8-A72A-FCB70C63ADB6}"/>
              </a:ext>
            </a:extLst>
          </p:cNvPr>
          <p:cNvGrpSpPr/>
          <p:nvPr/>
        </p:nvGrpSpPr>
        <p:grpSpPr>
          <a:xfrm>
            <a:off x="5623244" y="4783588"/>
            <a:ext cx="5988365" cy="1016844"/>
            <a:chOff x="2416332" y="4582874"/>
            <a:chExt cx="11248253" cy="1816702"/>
          </a:xfr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FED5A12A-BB96-3AC6-D93C-FD734661BCB8}"/>
                </a:ext>
              </a:extLst>
            </p:cNvPr>
            <p:cNvSpPr/>
            <p:nvPr/>
          </p:nvSpPr>
          <p:spPr>
            <a:xfrm rot="21354191">
              <a:off x="2631736" y="4755952"/>
              <a:ext cx="11032849" cy="1643624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4" algn="ctr"/>
              <a:endParaRPr lang="ru-RU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CD21310-8668-027F-4FB4-C8D429838E3F}"/>
                </a:ext>
              </a:extLst>
            </p:cNvPr>
            <p:cNvSpPr/>
            <p:nvPr/>
          </p:nvSpPr>
          <p:spPr>
            <a:xfrm rot="21288412">
              <a:off x="2416332" y="4582874"/>
              <a:ext cx="11032849" cy="162419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АЛЕКСЕЙ</a:t>
              </a:r>
              <a:r>
                <a:rPr lang="en-US" sz="3200" dirty="0">
                  <a:solidFill>
                    <a:schemeClr val="bg1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 </a:t>
              </a:r>
              <a:r>
                <a:rPr lang="ru-RU" sz="3200" dirty="0">
                  <a:solidFill>
                    <a:schemeClr val="bg1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МОКЕЕВ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00ED00-8983-2A41-229D-BAEF699CC925}"/>
              </a:ext>
            </a:extLst>
          </p:cNvPr>
          <p:cNvSpPr txBox="1"/>
          <p:nvPr/>
        </p:nvSpPr>
        <p:spPr>
          <a:xfrm>
            <a:off x="6816724" y="6001307"/>
            <a:ext cx="489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Директор Института социальных инноваций и трансфера технологий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Магистр прикладной информатики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Автор курса «Искусственный интеллект в образовании» (УрФУ)</a:t>
            </a:r>
            <a:endParaRPr lang="ru-RU" sz="1200" dirty="0">
              <a:solidFill>
                <a:schemeClr val="bg1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55E4AA7-A276-806A-0DF4-0E05C3812400}"/>
              </a:ext>
            </a:extLst>
          </p:cNvPr>
          <p:cNvSpPr/>
          <p:nvPr/>
        </p:nvSpPr>
        <p:spPr>
          <a:xfrm rot="21288412">
            <a:off x="5434265" y="4599296"/>
            <a:ext cx="2487084" cy="453793"/>
          </a:xfrm>
          <a:prstGeom prst="rect">
            <a:avLst/>
          </a:prstGeom>
          <a:solidFill>
            <a:srgbClr val="E9505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Спикер</a:t>
            </a:r>
            <a:endParaRPr lang="ru-RU" sz="3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AD29E2E-7942-AE3A-7E12-C80E1B064D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3981" y="6263707"/>
            <a:ext cx="160029" cy="160029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C055363-4CAD-AF12-E9BC-AAA2F8FC118B}"/>
              </a:ext>
            </a:extLst>
          </p:cNvPr>
          <p:cNvSpPr/>
          <p:nvPr/>
        </p:nvSpPr>
        <p:spPr>
          <a:xfrm>
            <a:off x="2299603" y="6191301"/>
            <a:ext cx="1839634" cy="264688"/>
          </a:xfrm>
          <a:prstGeom prst="rect">
            <a:avLst/>
          </a:prstGeom>
          <a:noFill/>
        </p:spPr>
        <p:txBody>
          <a:bodyPr wrap="square" rIns="71993" rtlCol="0" anchor="ctr">
            <a:spAutoFit/>
          </a:bodyPr>
          <a:lstStyle/>
          <a:p>
            <a:r>
              <a:rPr lang="ru-RU" sz="1120" dirty="0" err="1">
                <a:solidFill>
                  <a:srgbClr val="4243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проектныйэкспресс.рф</a:t>
            </a:r>
            <a:endParaRPr lang="ru-RU" sz="1120" b="1" dirty="0">
              <a:solidFill>
                <a:srgbClr val="4243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1C34EBC-25BB-83AE-FE8C-07965E6E54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5338" y="6263127"/>
            <a:ext cx="160029" cy="16002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043A9AF-CB3C-F659-97E1-00F31B796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20" y="141914"/>
            <a:ext cx="1428303" cy="677254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CE02386-E800-F23D-B90D-8E4DCE8DB5E3}"/>
              </a:ext>
            </a:extLst>
          </p:cNvPr>
          <p:cNvGrpSpPr/>
          <p:nvPr/>
        </p:nvGrpSpPr>
        <p:grpSpPr>
          <a:xfrm>
            <a:off x="1441111" y="166279"/>
            <a:ext cx="1553820" cy="628524"/>
            <a:chOff x="1947768" y="203457"/>
            <a:chExt cx="2731189" cy="1104771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A5B3551-D248-DDF3-ACC6-145265D9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768" y="203457"/>
              <a:ext cx="1104771" cy="110477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73FE8E-381B-740E-0C49-FB22DB812518}"/>
                </a:ext>
              </a:extLst>
            </p:cNvPr>
            <p:cNvSpPr txBox="1"/>
            <p:nvPr/>
          </p:nvSpPr>
          <p:spPr>
            <a:xfrm>
              <a:off x="2927389" y="417479"/>
              <a:ext cx="1751568" cy="73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r">
                <a:defRPr sz="100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defRPr>
              </a:lvl1pPr>
            </a:lstStyle>
            <a:p>
              <a:pPr algn="l"/>
              <a:r>
                <a:rPr lang="ru-RU" sz="700" dirty="0">
                  <a:solidFill>
                    <a:srgbClr val="424340"/>
                  </a:solidFill>
                </a:rPr>
                <a:t>Ресурсный центр поддержки НКО</a:t>
              </a:r>
              <a:endParaRPr lang="en-US" sz="700" dirty="0">
                <a:solidFill>
                  <a:srgbClr val="424340"/>
                </a:solidFill>
              </a:endParaRPr>
            </a:p>
            <a:p>
              <a:pPr algn="l"/>
              <a:r>
                <a:rPr lang="ru-RU" sz="700" dirty="0">
                  <a:solidFill>
                    <a:srgbClr val="424340"/>
                  </a:solidFill>
                </a:rPr>
                <a:t>«ВМЕСТЕ»</a:t>
              </a: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9C18EB4-7FA2-2777-ACB3-38231EB69A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11947"/>
          <a:stretch/>
        </p:blipFill>
        <p:spPr>
          <a:xfrm>
            <a:off x="3579933" y="170563"/>
            <a:ext cx="858562" cy="664182"/>
          </a:xfrm>
          <a:prstGeom prst="rect">
            <a:avLst/>
          </a:prstGeom>
        </p:spPr>
      </p:pic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82F4D20-6049-BF98-6A98-23690F4F3525}"/>
              </a:ext>
            </a:extLst>
          </p:cNvPr>
          <p:cNvSpPr/>
          <p:nvPr/>
        </p:nvSpPr>
        <p:spPr>
          <a:xfrm rot="900000">
            <a:off x="-517991" y="-213633"/>
            <a:ext cx="1081375" cy="4325500"/>
          </a:xfrm>
          <a:custGeom>
            <a:avLst/>
            <a:gdLst>
              <a:gd name="connsiteX0" fmla="*/ 0 w 1081375"/>
              <a:gd name="connsiteY0" fmla="*/ 289753 h 4325500"/>
              <a:gd name="connsiteX1" fmla="*/ 1081375 w 1081375"/>
              <a:gd name="connsiteY1" fmla="*/ 0 h 4325500"/>
              <a:gd name="connsiteX2" fmla="*/ 1081375 w 1081375"/>
              <a:gd name="connsiteY2" fmla="*/ 4325500 h 43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375" h="4325500">
                <a:moveTo>
                  <a:pt x="0" y="289753"/>
                </a:moveTo>
                <a:lnTo>
                  <a:pt x="1081375" y="0"/>
                </a:lnTo>
                <a:lnTo>
                  <a:pt x="1081375" y="4325500"/>
                </a:lnTo>
                <a:close/>
              </a:path>
            </a:pathLst>
          </a:custGeom>
          <a:solidFill>
            <a:srgbClr val="42434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C106E20D-436D-4D03-F029-C8244EC87A30}"/>
              </a:ext>
            </a:extLst>
          </p:cNvPr>
          <p:cNvSpPr/>
          <p:nvPr/>
        </p:nvSpPr>
        <p:spPr>
          <a:xfrm rot="900000">
            <a:off x="-258604" y="-103508"/>
            <a:ext cx="523941" cy="2095764"/>
          </a:xfrm>
          <a:custGeom>
            <a:avLst/>
            <a:gdLst>
              <a:gd name="connsiteX0" fmla="*/ 0 w 523941"/>
              <a:gd name="connsiteY0" fmla="*/ 140389 h 2095764"/>
              <a:gd name="connsiteX1" fmla="*/ 523941 w 523941"/>
              <a:gd name="connsiteY1" fmla="*/ 0 h 2095764"/>
              <a:gd name="connsiteX2" fmla="*/ 523941 w 523941"/>
              <a:gd name="connsiteY2" fmla="*/ 2095764 h 209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3941" h="2095764">
                <a:moveTo>
                  <a:pt x="0" y="140389"/>
                </a:moveTo>
                <a:lnTo>
                  <a:pt x="523941" y="0"/>
                </a:lnTo>
                <a:lnTo>
                  <a:pt x="523941" y="2095764"/>
                </a:lnTo>
                <a:close/>
              </a:path>
            </a:pathLst>
          </a:custGeom>
          <a:solidFill>
            <a:srgbClr val="E9505B"/>
          </a:solidFill>
          <a:ln>
            <a:noFill/>
          </a:ln>
          <a:effectLst>
            <a:outerShdw blurRad="571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58682A4-0CDF-0540-2BC3-6C84984E2FAC}"/>
              </a:ext>
            </a:extLst>
          </p:cNvPr>
          <p:cNvSpPr/>
          <p:nvPr/>
        </p:nvSpPr>
        <p:spPr>
          <a:xfrm rot="2700000">
            <a:off x="6788979" y="6126036"/>
            <a:ext cx="55490" cy="5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FBB9E0-5430-3D2A-F624-BE890C2AAD3F}"/>
              </a:ext>
            </a:extLst>
          </p:cNvPr>
          <p:cNvSpPr/>
          <p:nvPr/>
        </p:nvSpPr>
        <p:spPr>
          <a:xfrm rot="2700000">
            <a:off x="6788979" y="6472699"/>
            <a:ext cx="55490" cy="5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E93CA0-3AFF-348C-5562-0CC618AB0114}"/>
              </a:ext>
            </a:extLst>
          </p:cNvPr>
          <p:cNvSpPr/>
          <p:nvPr/>
        </p:nvSpPr>
        <p:spPr>
          <a:xfrm rot="2700000">
            <a:off x="6788979" y="6658578"/>
            <a:ext cx="55490" cy="5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31">
          <a:extLst>
            <a:ext uri="{FF2B5EF4-FFF2-40B4-BE49-F238E27FC236}">
              <a16:creationId xmlns:a16="http://schemas.microsoft.com/office/drawing/2014/main" id="{34FC3A0C-B1A1-B49F-B36B-FF0D17F2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4db04fde54_0_704">
            <a:extLst>
              <a:ext uri="{FF2B5EF4-FFF2-40B4-BE49-F238E27FC236}">
                <a16:creationId xmlns:a16="http://schemas.microsoft.com/office/drawing/2014/main" id="{6E0B8202-7093-2AD3-0D10-34866700B500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4db04fde54_0_704">
            <a:extLst>
              <a:ext uri="{FF2B5EF4-FFF2-40B4-BE49-F238E27FC236}">
                <a16:creationId xmlns:a16="http://schemas.microsoft.com/office/drawing/2014/main" id="{7E94B5EC-6A06-26C3-E13D-53FDF96477BB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34" name="Google Shape;434;g34db04fde54_0_704">
            <a:extLst>
              <a:ext uri="{FF2B5EF4-FFF2-40B4-BE49-F238E27FC236}">
                <a16:creationId xmlns:a16="http://schemas.microsoft.com/office/drawing/2014/main" id="{75670DC2-18F6-FE4F-A128-EB768EA31F79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" name="Google Shape;435;g34db04fde54_0_704">
            <a:extLst>
              <a:ext uri="{FF2B5EF4-FFF2-40B4-BE49-F238E27FC236}">
                <a16:creationId xmlns:a16="http://schemas.microsoft.com/office/drawing/2014/main" id="{5AFABF57-A4E9-535E-DEDA-7ABB35FB78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4db04fde54_0_704">
            <a:extLst>
              <a:ext uri="{FF2B5EF4-FFF2-40B4-BE49-F238E27FC236}">
                <a16:creationId xmlns:a16="http://schemas.microsoft.com/office/drawing/2014/main" id="{177321A8-CBD6-A5E0-B2E7-696804332D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4db04fde54_0_704">
            <a:extLst>
              <a:ext uri="{FF2B5EF4-FFF2-40B4-BE49-F238E27FC236}">
                <a16:creationId xmlns:a16="http://schemas.microsoft.com/office/drawing/2014/main" id="{E9DC33C1-6466-26DF-D1CF-F8C1C0AABF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4db04fde54_0_704">
            <a:extLst>
              <a:ext uri="{FF2B5EF4-FFF2-40B4-BE49-F238E27FC236}">
                <a16:creationId xmlns:a16="http://schemas.microsoft.com/office/drawing/2014/main" id="{1F9C6520-86D4-048A-B783-6092E51904F0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9" name="Google Shape;439;g34db04fde54_0_704">
            <a:extLst>
              <a:ext uri="{FF2B5EF4-FFF2-40B4-BE49-F238E27FC236}">
                <a16:creationId xmlns:a16="http://schemas.microsoft.com/office/drawing/2014/main" id="{86621320-AA6C-D24F-5B5E-90669AC203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g34db04fde54_0_704">
            <a:extLst>
              <a:ext uri="{FF2B5EF4-FFF2-40B4-BE49-F238E27FC236}">
                <a16:creationId xmlns:a16="http://schemas.microsoft.com/office/drawing/2014/main" id="{F4ED67D4-D40E-8EFD-AAE7-B8747384E840}"/>
              </a:ext>
            </a:extLst>
          </p:cNvPr>
          <p:cNvGrpSpPr/>
          <p:nvPr/>
        </p:nvGrpSpPr>
        <p:grpSpPr>
          <a:xfrm>
            <a:off x="3101857" y="2920465"/>
            <a:ext cx="5988509" cy="1016902"/>
            <a:chOff x="2416323" y="4582833"/>
            <a:chExt cx="11248139" cy="1816869"/>
          </a:xfrm>
        </p:grpSpPr>
        <p:sp>
          <p:nvSpPr>
            <p:cNvPr id="441" name="Google Shape;441;g34db04fde54_0_704">
              <a:extLst>
                <a:ext uri="{FF2B5EF4-FFF2-40B4-BE49-F238E27FC236}">
                  <a16:creationId xmlns:a16="http://schemas.microsoft.com/office/drawing/2014/main" id="{B57E7E55-9410-176B-A497-9BDE872C64D4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42" name="Google Shape;442;g34db04fde54_0_704">
              <a:extLst>
                <a:ext uri="{FF2B5EF4-FFF2-40B4-BE49-F238E27FC236}">
                  <a16:creationId xmlns:a16="http://schemas.microsoft.com/office/drawing/2014/main" id="{50BC70A7-4B5A-E2B6-4FB4-09963EB134B2}"/>
                </a:ext>
              </a:extLst>
            </p:cNvPr>
            <p:cNvSpPr/>
            <p:nvPr/>
          </p:nvSpPr>
          <p:spPr>
            <a:xfrm rot="21288385">
              <a:off x="2416323" y="4582833"/>
              <a:ext cx="11032795" cy="16242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bg1"/>
                  </a:solidFill>
                  <a:ea typeface="Roboto Light"/>
                  <a:cs typeface="Roboto Light"/>
                  <a:sym typeface="Roboto Light"/>
                </a:rPr>
                <a:t>МОДЕЛЬ </a:t>
              </a:r>
              <a:r>
                <a:rPr lang="ru-RU" sz="2800" dirty="0">
                  <a:solidFill>
                    <a:schemeClr val="bg1"/>
                  </a:solidFill>
                  <a:latin typeface="+mj-lt"/>
                  <a:ea typeface="Roboto Light"/>
                  <a:cs typeface="Roboto Light"/>
                  <a:sym typeface="Roboto Light"/>
                </a:rPr>
                <a:t>ПРОДУКТА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9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AC045FE9-D817-2110-A90B-D7D871600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7609A6F9-4F02-A09E-5BD7-A1FF000E2D08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62710789-E810-74C3-A073-07D8E7AF78C6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F47D3273-FDA2-D2C2-66FB-AF79F27502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86A3E8EA-9475-CF95-63E3-8BBAE6ECD3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7ACE5122-BC28-891D-BEF0-AADC599FC5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13355C11-D581-D77C-83AD-4E0772B9EAB8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D5EADCB5-A4DE-DC57-A916-8490D734BB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622408D6-E38B-7D7A-3C24-F053868408E2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16259688-F070-E79E-F8F5-0F0B1F5D54AF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F490606D-EA33-29B5-A5F6-0EDE4ADD317E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1012755F-4E76-4F37-7494-A569F6D5A227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BFD1BDF2-1396-AAAD-FEB2-4F4C480F2E7E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Google Shape;161;p9">
            <a:extLst>
              <a:ext uri="{FF2B5EF4-FFF2-40B4-BE49-F238E27FC236}">
                <a16:creationId xmlns:a16="http://schemas.microsoft.com/office/drawing/2014/main" id="{EE28ACA1-9015-C8BD-6A5B-15B4B1F8CF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0991" y="2039747"/>
            <a:ext cx="8627873" cy="4482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84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65969440-B46A-73AF-D6DC-E1B41F3DC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037C3738-4F16-2FAE-A846-49621FAC3FA4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89149199-1271-4882-5171-0A932362F165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9FA6A227-33C3-EC61-3D16-91E04B615C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36760425-0726-0DC1-4213-F64A0442EB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A161BBE5-0166-9EA8-6995-6A538D508A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C3A86B66-52BE-F47A-DB4F-70FBF1AE6062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F78E7E28-9D52-E198-9541-1947DF9A67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9D30D639-C6AA-7305-2541-8B38C12E4E38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A71DA3F4-889F-5E0D-1D29-CF3D3CDCF2CE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0C18728F-EB97-5615-7FAB-6D1B37D7D9FD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5331EC18-7486-A1B9-A581-DFE1DBAB5B8B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9F31F728-0D8F-3670-4F1C-01150CCF2C58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Google Shape;161;p9">
            <a:extLst>
              <a:ext uri="{FF2B5EF4-FFF2-40B4-BE49-F238E27FC236}">
                <a16:creationId xmlns:a16="http://schemas.microsoft.com/office/drawing/2014/main" id="{B69BE78B-61D0-0D46-AAB9-222AE76533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0991" y="2039747"/>
            <a:ext cx="8627873" cy="44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F5910F-4D22-EB71-AEB0-827B0DB90321}"/>
              </a:ext>
            </a:extLst>
          </p:cNvPr>
          <p:cNvSpPr txBox="1"/>
          <p:nvPr/>
        </p:nvSpPr>
        <p:spPr>
          <a:xfrm>
            <a:off x="6305491" y="3376955"/>
            <a:ext cx="2058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В чем наш продукт </a:t>
            </a:r>
            <a:b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</a:br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и зачем он?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A52B52E7-069E-1BB4-72E7-1E74D9206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97091235-7D1B-59A0-96D8-77EF2ED7644E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EF4D3AB6-15BC-BC89-E84F-99721050DE2A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FC133644-BEC5-BB4A-DAE7-2BC4BFBAC5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503C7C66-88C9-D52B-A080-0DCC09493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5CE9E254-7E59-B50B-701E-B512DD8A2D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CF01ED01-9781-3644-995F-1135F52041BB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E69B9B1B-28E4-4A54-5B88-01806B6825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A669E754-7CEE-EB29-0A66-000BBF42FDB3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E417DE27-2F54-532F-F4A2-DE7C91C22B78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AD8F804E-CF15-4682-0718-ADA0C5C9EC53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253DA64C-66BC-B668-5A44-B1116D8937B9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A719AB65-56EA-F445-0409-7BB2C4AAF257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Google Shape;161;p9">
            <a:extLst>
              <a:ext uri="{FF2B5EF4-FFF2-40B4-BE49-F238E27FC236}">
                <a16:creationId xmlns:a16="http://schemas.microsoft.com/office/drawing/2014/main" id="{E64018EF-4AEB-5D06-E27A-FDA07DE697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0991" y="2039747"/>
            <a:ext cx="8627873" cy="44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23D6A-C5AA-7D79-B275-EE57DB8EAD28}"/>
              </a:ext>
            </a:extLst>
          </p:cNvPr>
          <p:cNvSpPr txBox="1"/>
          <p:nvPr/>
        </p:nvSpPr>
        <p:spPr>
          <a:xfrm>
            <a:off x="6305491" y="3376955"/>
            <a:ext cx="2058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В чем наш продукт </a:t>
            </a:r>
            <a:b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</a:br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и зачем он?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5FA09-B98B-E34B-CDBD-466E27A4675C}"/>
              </a:ext>
            </a:extLst>
          </p:cNvPr>
          <p:cNvSpPr txBox="1"/>
          <p:nvPr/>
        </p:nvSpPr>
        <p:spPr>
          <a:xfrm>
            <a:off x="8968036" y="3250764"/>
            <a:ext cx="2328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Для кого наш продукт и как мы с ними взаимодействуем?</a:t>
            </a:r>
          </a:p>
        </p:txBody>
      </p:sp>
    </p:spTree>
    <p:extLst>
      <p:ext uri="{BB962C8B-B14F-4D97-AF65-F5344CB8AC3E}">
        <p14:creationId xmlns:p14="http://schemas.microsoft.com/office/powerpoint/2010/main" val="134071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9DEFAE1A-1174-E0AB-6CA2-D5D3BE7F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20A0E553-C335-3298-1203-D48AFD7510B7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39FF6A9D-6D43-AF3D-58A7-ECBBBEC07182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778A56A0-8769-2AC9-7840-162C13FA0C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23A4D816-01B4-9182-7D3A-C31B30752E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26A09D26-B78E-ED6E-D24A-07A75B574C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3762751C-5C92-8373-E437-4749D370E578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BB759AF8-C7F0-FE3B-8C54-6AFA09D9C3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6C34938A-6818-8FB7-6BFF-DA43FC14C811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76759FC2-791C-913C-6D8C-2DC2737E2E22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D6106C1E-F9B4-75A4-598E-9D5A4FCA3853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50E51103-1820-8A8D-C913-8084FAD71681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A4513AB8-FCC0-C6AE-AB66-7A18A29A53C4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Google Shape;161;p9">
            <a:extLst>
              <a:ext uri="{FF2B5EF4-FFF2-40B4-BE49-F238E27FC236}">
                <a16:creationId xmlns:a16="http://schemas.microsoft.com/office/drawing/2014/main" id="{03D4E717-EE62-33EB-1403-8D422A5D62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0991" y="2039747"/>
            <a:ext cx="8627873" cy="44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721AF-1A4C-F0A1-4905-BF63E4667E49}"/>
              </a:ext>
            </a:extLst>
          </p:cNvPr>
          <p:cNvSpPr txBox="1"/>
          <p:nvPr/>
        </p:nvSpPr>
        <p:spPr>
          <a:xfrm>
            <a:off x="6305491" y="3376955"/>
            <a:ext cx="2058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В чем наш продукт </a:t>
            </a:r>
            <a:b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</a:br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и зачем он?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6DCF8-5BAC-53DF-D10F-5B597D5D39F7}"/>
              </a:ext>
            </a:extLst>
          </p:cNvPr>
          <p:cNvSpPr txBox="1"/>
          <p:nvPr/>
        </p:nvSpPr>
        <p:spPr>
          <a:xfrm>
            <a:off x="8968036" y="3250764"/>
            <a:ext cx="2328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Для кого наш продукт и как мы с ними взаимодействуем?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EE1DF-521A-F13F-2A0D-959982AB2E3B}"/>
              </a:ext>
            </a:extLst>
          </p:cNvPr>
          <p:cNvSpPr txBox="1"/>
          <p:nvPr/>
        </p:nvSpPr>
        <p:spPr>
          <a:xfrm>
            <a:off x="3400246" y="3250765"/>
            <a:ext cx="2058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Кто производит продукт и что для этого нужно?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7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F671A345-74CC-322D-242F-CBCAC1066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7F53CB1A-02FB-7A93-348B-924A9BB5F034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BE01AE34-3B0A-BDF7-BB4C-8AD386CCE74F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EA77745C-D7E7-9857-99F3-0F5E224570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5E453BEA-2F80-3053-A1D7-E832E0D45E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95BF828D-436D-5A8E-8AC9-1DC2AC92D5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C212CD2C-5A87-62D1-8D74-0A8686EF130F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83FA2898-4CF5-F507-C493-87B6E37A72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4C0C6105-0EB3-B283-7581-F249D76F21E3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45F7E823-1F09-EF01-F062-EF0BD8ADCDC9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A8EB4DCF-F8E5-CC91-1B0D-307448F91F3E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ECDF2C51-574E-E128-7B55-BB013286268A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B9EBEA22-D911-C343-415F-3F44B5075E28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Google Shape;161;p9">
            <a:extLst>
              <a:ext uri="{FF2B5EF4-FFF2-40B4-BE49-F238E27FC236}">
                <a16:creationId xmlns:a16="http://schemas.microsoft.com/office/drawing/2014/main" id="{C12FFA30-175F-23DE-C538-74FA122D19B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0991" y="2039747"/>
            <a:ext cx="8627873" cy="44828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EA042-6786-1E8B-E624-8D40EE6DA14E}"/>
              </a:ext>
            </a:extLst>
          </p:cNvPr>
          <p:cNvSpPr txBox="1"/>
          <p:nvPr/>
        </p:nvSpPr>
        <p:spPr>
          <a:xfrm>
            <a:off x="6305491" y="3376955"/>
            <a:ext cx="2058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В чем наш продукт </a:t>
            </a:r>
            <a:b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</a:br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и зачем он?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629735-64C7-4204-6875-117E1D86784D}"/>
              </a:ext>
            </a:extLst>
          </p:cNvPr>
          <p:cNvSpPr txBox="1"/>
          <p:nvPr/>
        </p:nvSpPr>
        <p:spPr>
          <a:xfrm>
            <a:off x="8968036" y="3250764"/>
            <a:ext cx="2328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Для кого наш продукт и как мы с ними взаимодействуем?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D7178-8D65-DC29-A243-9BED7792828F}"/>
              </a:ext>
            </a:extLst>
          </p:cNvPr>
          <p:cNvSpPr txBox="1"/>
          <p:nvPr/>
        </p:nvSpPr>
        <p:spPr>
          <a:xfrm>
            <a:off x="3400246" y="3250765"/>
            <a:ext cx="2058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Кто производит продукт и что для этого нужно?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0F837-54FA-48D2-6A53-68A21B3B010A}"/>
              </a:ext>
            </a:extLst>
          </p:cNvPr>
          <p:cNvSpPr txBox="1"/>
          <p:nvPr/>
        </p:nvSpPr>
        <p:spPr>
          <a:xfrm>
            <a:off x="5902167" y="5634017"/>
            <a:ext cx="2865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Сколько мы тратим </a:t>
            </a:r>
            <a:b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</a:br>
            <a:r>
              <a:rPr lang="ru-RU" sz="1600" b="1" dirty="0">
                <a:solidFill>
                  <a:srgbClr val="424340"/>
                </a:solidFill>
                <a:ea typeface="Roboto SemiBold" panose="02000000000000000000" pitchFamily="2" charset="0"/>
                <a:sym typeface="Roboto"/>
              </a:rPr>
              <a:t>и сколько зарабатываем?</a:t>
            </a:r>
            <a:endParaRPr lang="ru-RU" sz="1600" b="1" dirty="0">
              <a:solidFill>
                <a:srgbClr val="424340"/>
              </a:solidFill>
              <a:ea typeface="Roboto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71FC586D-5367-77E7-A628-EDC46CF42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97A7E1EC-8A2C-FC43-3843-03BE23E758B2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540D5726-A681-F920-3DDC-EFF097ABBA6F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46F7961F-0034-E6D1-C79A-07DD232415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49DED1CB-EB6A-0D40-87D9-841DC31A66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2EED2DA0-607E-5435-35A5-D321973FA7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A3C039E4-CBC7-B77A-492F-BC6CD5EFC4D8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9EEE017F-1F47-369E-92C4-13CA4D3D3A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AE9932A6-EF29-6E4A-9E9B-1FF989CEE374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26538E66-9A37-85C1-8A86-5E11664F0470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26CC8733-D581-2CF2-33C2-762B7F4F00B1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35A53154-7F64-5A1B-7D24-E95491DBE507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E713D73F-EBD0-FE4D-B624-26FCE738B887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91195461-8CED-BB29-CDB4-D6A74C8AC7A1}"/>
              </a:ext>
            </a:extLst>
          </p:cNvPr>
          <p:cNvSpPr txBox="1"/>
          <p:nvPr/>
        </p:nvSpPr>
        <p:spPr>
          <a:xfrm>
            <a:off x="1981374" y="1993447"/>
            <a:ext cx="9095598" cy="461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СМЫСЛОВОЕ ЯДРО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424340"/>
                </a:solidFill>
                <a:latin typeface="+mj-lt"/>
              </a:rPr>
              <a:t>Автор и творческая позиция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Какие внутренние ценности и убеждения лежат в основе того, что автор делает?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Какая творческая концепция реализуется: о чём говорят с аудиторией и какие уникальные приёмы используются?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42434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424340"/>
                </a:solidFill>
                <a:latin typeface="+mj-lt"/>
              </a:rPr>
              <a:t>Продукт и его ядро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Описание продукта в одно предложение («А - это Б для С которое </a:t>
            </a:r>
            <a:r>
              <a:rPr lang="en" sz="1400" dirty="0">
                <a:solidFill>
                  <a:srgbClr val="424340"/>
                </a:solidFill>
              </a:rPr>
              <a:t>D»)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Что в продукте является «ядром» - то, что отвечает за функционирование творческой концепции?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42434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424340"/>
                </a:solidFill>
                <a:latin typeface="+mj-lt"/>
              </a:rPr>
              <a:t>Опыт и ценность для ЦА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Каким образом продукт отвечает на запрос ЦА или решает проблему «зрителя»?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Какой конкретный опыт, эмоции или внутренние изменения получает человек от соприкосновения </a:t>
            </a:r>
            <a:br>
              <a:rPr lang="ru-RU" sz="1400" dirty="0">
                <a:solidFill>
                  <a:srgbClr val="424340"/>
                </a:solidFill>
              </a:rPr>
            </a:br>
            <a:r>
              <a:rPr lang="ru-RU" sz="1400" dirty="0">
                <a:solidFill>
                  <a:srgbClr val="424340"/>
                </a:solidFill>
              </a:rPr>
              <a:t>с продуктом?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По каким признакам (или метрикам) мы понимаем, что ценность доставлена и продукт для аудитории удался?</a:t>
            </a:r>
          </a:p>
        </p:txBody>
      </p:sp>
    </p:spTree>
    <p:extLst>
      <p:ext uri="{BB962C8B-B14F-4D97-AF65-F5344CB8AC3E}">
        <p14:creationId xmlns:p14="http://schemas.microsoft.com/office/powerpoint/2010/main" val="2837181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A88F4460-4B9F-72A2-AE8E-6BD110361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231E0AE0-ABAB-8ACB-F6B1-D7C4D5104620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0BF37589-206D-70E3-F6E1-298D59CDD4B5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2ACE9739-1D73-BE2A-24D4-3B635BC33A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79C977F3-2A5B-03A2-150D-E8ED57722A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2BB1EFB6-9E1C-D412-8B8B-5669703120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5AFE2223-5192-3C56-6441-728DD6F47F4B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D48C455B-F0B8-7665-9541-AE80B38921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7E56BF8A-C36B-84BE-4C4C-BCE545226FF1}"/>
              </a:ext>
            </a:extLst>
          </p:cNvPr>
          <p:cNvGrpSpPr/>
          <p:nvPr/>
        </p:nvGrpSpPr>
        <p:grpSpPr>
          <a:xfrm>
            <a:off x="576981" y="814229"/>
            <a:ext cx="5988509" cy="1016901"/>
            <a:chOff x="2416323" y="4582834"/>
            <a:chExt cx="11248139" cy="1816868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1C4A476B-4EDF-CBF0-EE07-5BBAF5B4C6BD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E139EBCE-172B-ABF9-165B-BAB1D7E52A28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4F1A78FF-65B0-F44E-4503-1515A0588228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9E83E9CA-98EE-73FF-97B4-323BD7EE0F89}"/>
              </a:ext>
            </a:extLst>
          </p:cNvPr>
          <p:cNvSpPr txBox="1"/>
          <p:nvPr/>
        </p:nvSpPr>
        <p:spPr>
          <a:xfrm>
            <a:off x="547892" y="2139617"/>
            <a:ext cx="7169090" cy="41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СМЫСЛОВОЕ ЯДРО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С чего начать?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Начните с 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личного «почему»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: что вас по-настоящему цепляет в теме/проблеме, которую вы поднимаете? Какой личный опыт или убеждение стоит за желанием это делать?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42434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Затем переведите это «почему» в 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творческую гипотезу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: какой вопрос/конфликт/эмоцию вы хотите исследовать вместе с аудиторией?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Какие приёмы (язык, форма, метод) помогут это сделать?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42434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После этого сформулируйте 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продукт одной фразой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 («А — это Б для С, которое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D»)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и выделите его 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ядро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 — один ключевой элемент, без которого концепция рассыпается (например, интерактивность, определённая эстетика, способ вовлечения).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42434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Завершите 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ценностью для человека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: какой конкретный опыт/эмоцию/изменение он получит и как вы это проверите (обратная связь, повторные визиты, отзывы,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NPS)?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2434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FE3F5F-78CE-8FD1-C202-2AF0F13DCF48}"/>
              </a:ext>
            </a:extLst>
          </p:cNvPr>
          <p:cNvSpPr/>
          <p:nvPr/>
        </p:nvSpPr>
        <p:spPr>
          <a:xfrm>
            <a:off x="7943850" y="2244441"/>
            <a:ext cx="3868046" cy="3935635"/>
          </a:xfrm>
          <a:prstGeom prst="rect">
            <a:avLst/>
          </a:prstGeom>
          <a:solidFill>
            <a:srgbClr val="424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243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37A6E-CC95-631E-EF3D-B6062FCE9E2A}"/>
              </a:ext>
            </a:extLst>
          </p:cNvPr>
          <p:cNvSpPr txBox="1"/>
          <p:nvPr/>
        </p:nvSpPr>
        <p:spPr>
          <a:xfrm>
            <a:off x="8037391" y="2371371"/>
            <a:ext cx="263488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+mj-lt"/>
              </a:rPr>
              <a:t>КЛЮЧЕВЫЕ ОШИБКИ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2D47C01-D8AE-DEBB-4470-E368BD0B7814}"/>
              </a:ext>
            </a:extLst>
          </p:cNvPr>
          <p:cNvGrpSpPr/>
          <p:nvPr/>
        </p:nvGrpSpPr>
        <p:grpSpPr>
          <a:xfrm>
            <a:off x="8050286" y="2854760"/>
            <a:ext cx="3655735" cy="674031"/>
            <a:chOff x="8050286" y="2839933"/>
            <a:chExt cx="3655735" cy="6740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C275D3-0EF4-219F-D468-F9B97C6EECE3}"/>
                </a:ext>
              </a:extLst>
            </p:cNvPr>
            <p:cNvSpPr txBox="1"/>
            <p:nvPr/>
          </p:nvSpPr>
          <p:spPr>
            <a:xfrm>
              <a:off x="8391917" y="2839933"/>
              <a:ext cx="3314104" cy="674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bg1"/>
                  </a:solidFill>
                </a:rPr>
                <a:t>Путать </a:t>
              </a:r>
              <a:r>
                <a:rPr lang="ru-RU" sz="1400" dirty="0">
                  <a:solidFill>
                    <a:schemeClr val="bg1"/>
                  </a:solidFill>
                  <a:latin typeface="+mj-lt"/>
                </a:rPr>
                <a:t>свои ценности с модными трендами </a:t>
              </a:r>
              <a:r>
                <a:rPr lang="ru-RU" sz="1400" dirty="0">
                  <a:solidFill>
                    <a:schemeClr val="bg1"/>
                  </a:solidFill>
                </a:rPr>
                <a:t>(«все делают </a:t>
              </a:r>
              <a:r>
                <a:rPr lang="ru-RU" sz="1400" dirty="0" err="1">
                  <a:solidFill>
                    <a:schemeClr val="bg1"/>
                  </a:solidFill>
                </a:rPr>
                <a:t>иммерсивку</a:t>
              </a:r>
              <a:r>
                <a:rPr lang="ru-RU" sz="1400" dirty="0">
                  <a:solidFill>
                    <a:schemeClr val="bg1"/>
                  </a:solidFill>
                </a:rPr>
                <a:t>, значит и я»)</a:t>
              </a:r>
            </a:p>
          </p:txBody>
        </p:sp>
        <p:sp>
          <p:nvSpPr>
            <p:cNvPr id="18" name="Умножение 17">
              <a:extLst>
                <a:ext uri="{FF2B5EF4-FFF2-40B4-BE49-F238E27FC236}">
                  <a16:creationId xmlns:a16="http://schemas.microsoft.com/office/drawing/2014/main" id="{6F069BA9-B73F-A8EC-1A16-92317D948349}"/>
                </a:ext>
              </a:extLst>
            </p:cNvPr>
            <p:cNvSpPr/>
            <p:nvPr/>
          </p:nvSpPr>
          <p:spPr>
            <a:xfrm>
              <a:off x="8050286" y="2839933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F246D33-C452-14D6-2A45-B635523D4919}"/>
              </a:ext>
            </a:extLst>
          </p:cNvPr>
          <p:cNvGrpSpPr/>
          <p:nvPr/>
        </p:nvGrpSpPr>
        <p:grpSpPr>
          <a:xfrm>
            <a:off x="8050286" y="3564764"/>
            <a:ext cx="3655735" cy="1061829"/>
            <a:chOff x="8050286" y="3549937"/>
            <a:chExt cx="3655735" cy="10618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67D675-6C4E-24E0-F823-218814DE953D}"/>
                </a:ext>
              </a:extLst>
            </p:cNvPr>
            <p:cNvSpPr txBox="1"/>
            <p:nvPr/>
          </p:nvSpPr>
          <p:spPr>
            <a:xfrm>
              <a:off x="8391917" y="3549937"/>
              <a:ext cx="3314104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bg1"/>
                  </a:solidFill>
                </a:rPr>
                <a:t>Описывать продукт через </a:t>
              </a:r>
              <a:r>
                <a:rPr lang="ru-RU" sz="1400" dirty="0">
                  <a:solidFill>
                    <a:schemeClr val="bg1"/>
                  </a:solidFill>
                  <a:latin typeface="+mj-lt"/>
                </a:rPr>
                <a:t>процесс, </a:t>
              </a:r>
              <a:br>
                <a:rPr lang="ru-RU" sz="1400" dirty="0">
                  <a:solidFill>
                    <a:schemeClr val="bg1"/>
                  </a:solidFill>
                  <a:latin typeface="+mj-lt"/>
                </a:rPr>
              </a:br>
              <a:r>
                <a:rPr lang="ru-RU" sz="1400" dirty="0">
                  <a:solidFill>
                    <a:schemeClr val="bg1"/>
                  </a:solidFill>
                  <a:latin typeface="+mj-lt"/>
                </a:rPr>
                <a:t>а не результат </a:t>
              </a:r>
              <a:r>
                <a:rPr lang="ru-RU" sz="1400" dirty="0">
                  <a:solidFill>
                    <a:schemeClr val="bg1"/>
                  </a:solidFill>
                </a:rPr>
                <a:t>(«мы проводим мастер-классы» вместо «помогаем раскрыть творческий потенциал через…»)</a:t>
              </a:r>
            </a:p>
          </p:txBody>
        </p:sp>
        <p:sp>
          <p:nvSpPr>
            <p:cNvPr id="20" name="Умножение 19">
              <a:extLst>
                <a:ext uri="{FF2B5EF4-FFF2-40B4-BE49-F238E27FC236}">
                  <a16:creationId xmlns:a16="http://schemas.microsoft.com/office/drawing/2014/main" id="{225556E4-E99E-F0D7-FF4C-F59ADBB39A82}"/>
                </a:ext>
              </a:extLst>
            </p:cNvPr>
            <p:cNvSpPr/>
            <p:nvPr/>
          </p:nvSpPr>
          <p:spPr>
            <a:xfrm>
              <a:off x="8050286" y="3549937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4D87020-B4D5-861F-D32A-B91E95E36DA8}"/>
              </a:ext>
            </a:extLst>
          </p:cNvPr>
          <p:cNvGrpSpPr/>
          <p:nvPr/>
        </p:nvGrpSpPr>
        <p:grpSpPr>
          <a:xfrm>
            <a:off x="8050286" y="4662044"/>
            <a:ext cx="3655735" cy="480131"/>
            <a:chOff x="8050286" y="4647217"/>
            <a:chExt cx="3655735" cy="4801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2A8654-6767-E2F1-9DAF-7BBCC10CC908}"/>
                </a:ext>
              </a:extLst>
            </p:cNvPr>
            <p:cNvSpPr txBox="1"/>
            <p:nvPr/>
          </p:nvSpPr>
          <p:spPr>
            <a:xfrm>
              <a:off x="8391917" y="4647217"/>
              <a:ext cx="331410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Не выделять </a:t>
              </a:r>
              <a:r>
                <a:rPr lang="ru-RU" sz="14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ядро</a:t>
              </a:r>
              <a:r>
                <a:rPr lang="ru-RU" sz="14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 — пытаться делать «всё и сразу», размывая фокус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Умножение 21">
              <a:extLst>
                <a:ext uri="{FF2B5EF4-FFF2-40B4-BE49-F238E27FC236}">
                  <a16:creationId xmlns:a16="http://schemas.microsoft.com/office/drawing/2014/main" id="{8159349F-7452-9BE7-3EBC-38CFE5E87396}"/>
                </a:ext>
              </a:extLst>
            </p:cNvPr>
            <p:cNvSpPr/>
            <p:nvPr/>
          </p:nvSpPr>
          <p:spPr>
            <a:xfrm>
              <a:off x="8050286" y="4647217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B8B3533-C0BC-31C5-FE0C-91BB5C542EE0}"/>
              </a:ext>
            </a:extLst>
          </p:cNvPr>
          <p:cNvGrpSpPr/>
          <p:nvPr/>
        </p:nvGrpSpPr>
        <p:grpSpPr>
          <a:xfrm>
            <a:off x="8050286" y="5167653"/>
            <a:ext cx="3740663" cy="867930"/>
            <a:chOff x="8050286" y="5152826"/>
            <a:chExt cx="3740663" cy="8679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AEEA6E-828F-D86C-9DBC-F3F9DEABBB59}"/>
                </a:ext>
              </a:extLst>
            </p:cNvPr>
            <p:cNvSpPr txBox="1"/>
            <p:nvPr/>
          </p:nvSpPr>
          <p:spPr>
            <a:xfrm>
              <a:off x="8391916" y="5152826"/>
              <a:ext cx="3399033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Формулировать ценность </a:t>
              </a:r>
              <a:r>
                <a:rPr lang="ru-RU" sz="14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абстрактно</a:t>
              </a:r>
              <a:r>
                <a:rPr lang="ru-RU" sz="14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 («вдохновение», развитие») без связи с конкретным опытом или способом проверки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Умножение 23">
              <a:extLst>
                <a:ext uri="{FF2B5EF4-FFF2-40B4-BE49-F238E27FC236}">
                  <a16:creationId xmlns:a16="http://schemas.microsoft.com/office/drawing/2014/main" id="{CA950F2C-8844-E4A2-B1E6-B4EA80E6C3DF}"/>
                </a:ext>
              </a:extLst>
            </p:cNvPr>
            <p:cNvSpPr/>
            <p:nvPr/>
          </p:nvSpPr>
          <p:spPr>
            <a:xfrm>
              <a:off x="8050286" y="5152826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6083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75023147-3101-6BE2-F4DE-0956DDFBA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22BD17EB-D154-B561-FDF0-1EB98F7282C6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B08095BB-6096-402E-58E3-1C40BA12A7F1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693B2B9A-F8CC-2F5C-AF4D-D8EB07770F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4121D081-F6F1-92B5-BAE0-33DB683FA4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1EA43DCF-4D75-5179-57B6-DE4BBF6EB8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ECCEF57A-504F-F397-5F7D-9CD26E7F2A8B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8D222D8E-6A3C-EDF9-B4C4-80479CF5A4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4702DA4C-A226-95B6-CE0F-1FF6A5CE0C0E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4641E525-2A05-0307-FC4A-29CFFE781AC1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AD886CCC-2DB0-C0E2-0C21-CA5DD401BB71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759C68EE-0030-AA77-EE30-FC753511EB03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01CEB6D6-E4FB-B64E-06F9-6617E6ECA8C9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9C45BCAD-A009-00E2-7231-984F78B114C5}"/>
              </a:ext>
            </a:extLst>
          </p:cNvPr>
          <p:cNvSpPr txBox="1"/>
          <p:nvPr/>
        </p:nvSpPr>
        <p:spPr>
          <a:xfrm>
            <a:off x="1981374" y="2122092"/>
            <a:ext cx="9095598" cy="375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ВНЕШНИЙ КОНТУР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Целевая аудитория и ключевые потребители</a:t>
            </a:r>
            <a:endParaRPr lang="ru-RU" sz="1400" dirty="0"/>
          </a:p>
          <a:p>
            <a:pPr marL="28440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Кто наша аудитория: какие основные группы зрителей, слушателей или участников пользуются нашим продуктом?</a:t>
            </a:r>
            <a:endParaRPr lang="ru-RU" sz="1400" dirty="0"/>
          </a:p>
          <a:p>
            <a:pPr marL="28440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Какую свою проблему они пытаются решить - чего им не хватает в культурном плане?</a:t>
            </a:r>
            <a:endParaRPr lang="ru-RU" sz="1400" dirty="0"/>
          </a:p>
          <a:p>
            <a:pPr lvl="0"/>
            <a:endParaRPr lang="ru-RU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Формат взаимодействия с аудиторией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В каком формате и режиме происходит взаимодействие с ЦА?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 эти форматы реализуют творческую концепцию продукта?</a:t>
            </a:r>
            <a:endParaRPr lang="ru-RU" sz="1400" dirty="0"/>
          </a:p>
          <a:p>
            <a:pPr lvl="0"/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Каналы привлечения и коммуникации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Каким образом люди узнают о команде и её продукте?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 выглядит путь потребителя от первого знакомства до покупки билета или участия?</a:t>
            </a:r>
          </a:p>
        </p:txBody>
      </p:sp>
    </p:spTree>
    <p:extLst>
      <p:ext uri="{BB962C8B-B14F-4D97-AF65-F5344CB8AC3E}">
        <p14:creationId xmlns:p14="http://schemas.microsoft.com/office/powerpoint/2010/main" val="375981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5D98E94F-5E90-D52B-85B8-12553F874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A627267D-1EC0-4758-E48A-3B1330DFEED4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8A6D1E2B-400D-612C-9CEA-02DB3231D461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EEC80969-8555-E5D8-C1C9-6CCD280551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5939DCF4-B655-17F6-879E-9EA827F279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66147AB7-87FE-64BA-C2D0-70DAB507A4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6DDC2733-2CF2-65F1-1070-41B4BB4D9154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3EEAB735-2796-1174-E943-167863C3B3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60C47D39-6B57-F194-8053-B8BCF6C068B8}"/>
              </a:ext>
            </a:extLst>
          </p:cNvPr>
          <p:cNvGrpSpPr/>
          <p:nvPr/>
        </p:nvGrpSpPr>
        <p:grpSpPr>
          <a:xfrm>
            <a:off x="576981" y="814229"/>
            <a:ext cx="5988509" cy="1016901"/>
            <a:chOff x="2416323" y="4582834"/>
            <a:chExt cx="11248139" cy="1816868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CE08E317-60C4-8D38-8A33-02BC663EBDBB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CC4A6FBF-2A55-89BD-A700-B82E5157669C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7F6B4E25-402D-25CA-FF77-2F4FAECEECE6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B3D7827C-11A7-4318-64D9-0D8FB51794C6}"/>
              </a:ext>
            </a:extLst>
          </p:cNvPr>
          <p:cNvSpPr txBox="1"/>
          <p:nvPr/>
        </p:nvSpPr>
        <p:spPr>
          <a:xfrm>
            <a:off x="547892" y="2139617"/>
            <a:ext cx="7169090" cy="41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ВНЕШНИЙ КОНТУР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С чего начать?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Начните с 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сегментации аудитории: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опишите 2-3 конкретные группы людей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(не «все, кому интересно искусство», а «родители детей 5-7 лет, ищущие развивающий досуг» или «молодые специалисты 25-35, которым не хватает эмоциональной разрядки»).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Для каждой группы сформулируйте их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проблему/дефицит: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что им не хватает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в культурном плане? Почему существующие варианты их не устраивают?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Затем опишите 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форматы взаимодействия: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офлайн/онлайн, разовое/абонемент, пассивное/интерактивное — и объясните, как формат усиливает вашу творческую концепцию (например, камерность зала для интимности высказывания).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Завершите маршрутом клиента: откуда он узнаёт о вас (соцсети, сарафан, партнёры) → что его зацепляет (пост, анонс, рекомендация) → через какие точки касания он проходит до покупки билета/участия (лендинг,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таргет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, афиша, звонок другу)?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FBBB0C-BB6D-8504-73DB-7D1EBBCDC24C}"/>
              </a:ext>
            </a:extLst>
          </p:cNvPr>
          <p:cNvSpPr/>
          <p:nvPr/>
        </p:nvSpPr>
        <p:spPr>
          <a:xfrm>
            <a:off x="7943850" y="2105062"/>
            <a:ext cx="3868046" cy="4140329"/>
          </a:xfrm>
          <a:prstGeom prst="rect">
            <a:avLst/>
          </a:prstGeom>
          <a:solidFill>
            <a:srgbClr val="424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243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C03BA-8F82-CA9D-6390-179D9D2DA52E}"/>
              </a:ext>
            </a:extLst>
          </p:cNvPr>
          <p:cNvSpPr txBox="1"/>
          <p:nvPr/>
        </p:nvSpPr>
        <p:spPr>
          <a:xfrm>
            <a:off x="8037391" y="2210071"/>
            <a:ext cx="263488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+mj-lt"/>
              </a:rPr>
              <a:t>КЛЮЧЕВЫЕ ОШИБКИ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3E4A8F5-8974-74F5-1E3A-13221FBDEA25}"/>
              </a:ext>
            </a:extLst>
          </p:cNvPr>
          <p:cNvGrpSpPr/>
          <p:nvPr/>
        </p:nvGrpSpPr>
        <p:grpSpPr>
          <a:xfrm>
            <a:off x="8050286" y="2627975"/>
            <a:ext cx="3655735" cy="812530"/>
            <a:chOff x="8050286" y="2839933"/>
            <a:chExt cx="3655735" cy="8125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32A2B8-8745-4BD2-32B8-B62BABBFFC4C}"/>
                </a:ext>
              </a:extLst>
            </p:cNvPr>
            <p:cNvSpPr txBox="1"/>
            <p:nvPr/>
          </p:nvSpPr>
          <p:spPr>
            <a:xfrm>
              <a:off x="8391917" y="2839933"/>
              <a:ext cx="3314104" cy="812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300" dirty="0">
                  <a:solidFill>
                    <a:schemeClr val="bg1"/>
                  </a:solidFill>
                </a:rPr>
                <a:t>Описывать ЦА </a:t>
              </a:r>
              <a:r>
                <a:rPr lang="ru-RU" sz="1300" dirty="0">
                  <a:solidFill>
                    <a:schemeClr val="bg1"/>
                  </a:solidFill>
                  <a:latin typeface="+mj-lt"/>
                </a:rPr>
                <a:t>демографически</a:t>
              </a:r>
              <a:r>
                <a:rPr lang="ru-RU" sz="1300" dirty="0">
                  <a:solidFill>
                    <a:schemeClr val="bg1"/>
                  </a:solidFill>
                </a:rPr>
                <a:t>, </a:t>
              </a:r>
              <a:br>
                <a:rPr lang="ru-RU" sz="1300" dirty="0">
                  <a:solidFill>
                    <a:schemeClr val="bg1"/>
                  </a:solidFill>
                </a:rPr>
              </a:br>
              <a:r>
                <a:rPr lang="ru-RU" sz="1300" dirty="0">
                  <a:solidFill>
                    <a:schemeClr val="bg1"/>
                  </a:solidFill>
                </a:rPr>
                <a:t>а не через их задачи («женщины 30-45» вместо «ищут способ переключиться после рабочего дня»)</a:t>
              </a:r>
            </a:p>
          </p:txBody>
        </p:sp>
        <p:sp>
          <p:nvSpPr>
            <p:cNvPr id="18" name="Умножение 17">
              <a:extLst>
                <a:ext uri="{FF2B5EF4-FFF2-40B4-BE49-F238E27FC236}">
                  <a16:creationId xmlns:a16="http://schemas.microsoft.com/office/drawing/2014/main" id="{A7E28839-FED9-3331-A238-9A6AC4C85D96}"/>
                </a:ext>
              </a:extLst>
            </p:cNvPr>
            <p:cNvSpPr/>
            <p:nvPr/>
          </p:nvSpPr>
          <p:spPr>
            <a:xfrm>
              <a:off x="8050286" y="2839933"/>
              <a:ext cx="341630" cy="341630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247FC44-2200-F4A9-314E-5CFABF546CC5}"/>
              </a:ext>
            </a:extLst>
          </p:cNvPr>
          <p:cNvGrpSpPr/>
          <p:nvPr/>
        </p:nvGrpSpPr>
        <p:grpSpPr>
          <a:xfrm>
            <a:off x="8050286" y="3449986"/>
            <a:ext cx="3655735" cy="812530"/>
            <a:chOff x="8050286" y="3549937"/>
            <a:chExt cx="3655735" cy="8125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88F648-FFA3-6569-931D-13DDC7779DB6}"/>
                </a:ext>
              </a:extLst>
            </p:cNvPr>
            <p:cNvSpPr txBox="1"/>
            <p:nvPr/>
          </p:nvSpPr>
          <p:spPr>
            <a:xfrm>
              <a:off x="8391917" y="3549937"/>
              <a:ext cx="3314104" cy="812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Выбирать формат </a:t>
              </a:r>
              <a:r>
                <a:rPr lang="ru-RU" sz="13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по возможностям, </a:t>
              </a:r>
              <a:br>
                <a:rPr lang="ru-RU" sz="13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3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а не по концепции</a:t>
              </a: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 («делаем офлайн, потому что есть зал», хотя идея требует онлайн-активности)</a:t>
              </a:r>
              <a:endParaRPr lang="ru-RU" sz="1300" dirty="0">
                <a:solidFill>
                  <a:schemeClr val="bg1"/>
                </a:solidFill>
              </a:endParaRPr>
            </a:p>
          </p:txBody>
        </p:sp>
        <p:sp>
          <p:nvSpPr>
            <p:cNvPr id="20" name="Умножение 19">
              <a:extLst>
                <a:ext uri="{FF2B5EF4-FFF2-40B4-BE49-F238E27FC236}">
                  <a16:creationId xmlns:a16="http://schemas.microsoft.com/office/drawing/2014/main" id="{479512F7-AC23-CA2C-7B65-701004468635}"/>
                </a:ext>
              </a:extLst>
            </p:cNvPr>
            <p:cNvSpPr/>
            <p:nvPr/>
          </p:nvSpPr>
          <p:spPr>
            <a:xfrm>
              <a:off x="8050286" y="3549937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54E4D5E-E814-5814-AEF1-C5FB4E8E3114}"/>
              </a:ext>
            </a:extLst>
          </p:cNvPr>
          <p:cNvGrpSpPr/>
          <p:nvPr/>
        </p:nvGrpSpPr>
        <p:grpSpPr>
          <a:xfrm>
            <a:off x="8050286" y="4288119"/>
            <a:ext cx="3655735" cy="992579"/>
            <a:chOff x="8050286" y="4258714"/>
            <a:chExt cx="3655735" cy="99257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6C3BCE-9BBD-13BD-A027-62D8B2F21311}"/>
                </a:ext>
              </a:extLst>
            </p:cNvPr>
            <p:cNvSpPr txBox="1"/>
            <p:nvPr/>
          </p:nvSpPr>
          <p:spPr>
            <a:xfrm>
              <a:off x="8391917" y="4258714"/>
              <a:ext cx="3314104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Не прописывать </a:t>
              </a:r>
              <a:r>
                <a:rPr lang="ru-RU" sz="13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путь клиента </a:t>
              </a: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—</a:t>
              </a:r>
              <a:r>
                <a:rPr lang="ru-RU" sz="13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полагать, что «увидят афишу </a:t>
              </a:r>
              <a:b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и придут» (игнорируя барьеры: недоверие, забывчивость, конкуренцию за внимание)</a:t>
              </a:r>
              <a:endParaRPr lang="ru-RU" sz="1300" dirty="0">
                <a:solidFill>
                  <a:schemeClr val="bg1"/>
                </a:solidFill>
              </a:endParaRPr>
            </a:p>
          </p:txBody>
        </p:sp>
        <p:sp>
          <p:nvSpPr>
            <p:cNvPr id="22" name="Умножение 21">
              <a:extLst>
                <a:ext uri="{FF2B5EF4-FFF2-40B4-BE49-F238E27FC236}">
                  <a16:creationId xmlns:a16="http://schemas.microsoft.com/office/drawing/2014/main" id="{672FA035-3EB3-39FB-D3B2-B4FCB4B48ABC}"/>
                </a:ext>
              </a:extLst>
            </p:cNvPr>
            <p:cNvSpPr/>
            <p:nvPr/>
          </p:nvSpPr>
          <p:spPr>
            <a:xfrm>
              <a:off x="8050286" y="4258714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4AE790F-8ABD-CCE5-93B8-BDD996770AD9}"/>
              </a:ext>
            </a:extLst>
          </p:cNvPr>
          <p:cNvGrpSpPr/>
          <p:nvPr/>
        </p:nvGrpSpPr>
        <p:grpSpPr>
          <a:xfrm>
            <a:off x="8050286" y="5286839"/>
            <a:ext cx="3740663" cy="812530"/>
            <a:chOff x="8050286" y="5572642"/>
            <a:chExt cx="3740663" cy="8125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361525-A60D-AEA3-94A3-16D08F367630}"/>
                </a:ext>
              </a:extLst>
            </p:cNvPr>
            <p:cNvSpPr txBox="1"/>
            <p:nvPr/>
          </p:nvSpPr>
          <p:spPr>
            <a:xfrm>
              <a:off x="8391916" y="5572642"/>
              <a:ext cx="3399033" cy="812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Смешивать </a:t>
              </a:r>
              <a:r>
                <a:rPr lang="ru-RU" sz="13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каналы узнавания и каналы продаж </a:t>
              </a: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(посты в </a:t>
              </a:r>
              <a:r>
                <a:rPr lang="en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VK — </a:t>
              </a: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это не продажа, это касание; продажа — кнопка «купить билет» на сайте или в </a:t>
              </a:r>
              <a:r>
                <a:rPr lang="ru-RU" sz="1300" dirty="0" err="1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Билетон</a:t>
              </a:r>
              <a:r>
                <a:rPr lang="ru-RU" sz="13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)</a:t>
              </a:r>
              <a:endParaRPr lang="ru-RU" sz="1300" dirty="0">
                <a:solidFill>
                  <a:schemeClr val="bg1"/>
                </a:solidFill>
              </a:endParaRPr>
            </a:p>
          </p:txBody>
        </p:sp>
        <p:sp>
          <p:nvSpPr>
            <p:cNvPr id="24" name="Умножение 23">
              <a:extLst>
                <a:ext uri="{FF2B5EF4-FFF2-40B4-BE49-F238E27FC236}">
                  <a16:creationId xmlns:a16="http://schemas.microsoft.com/office/drawing/2014/main" id="{EF4FE533-E869-A888-5700-3BB446032303}"/>
                </a:ext>
              </a:extLst>
            </p:cNvPr>
            <p:cNvSpPr/>
            <p:nvPr/>
          </p:nvSpPr>
          <p:spPr>
            <a:xfrm>
              <a:off x="8050286" y="5572642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</p:spTree>
    <p:extLst>
      <p:ext uri="{BB962C8B-B14F-4D97-AF65-F5344CB8AC3E}">
        <p14:creationId xmlns:p14="http://schemas.microsoft.com/office/powerpoint/2010/main" val="259653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/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/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/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/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/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/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/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ru-RU" sz="2200" dirty="0">
                  <a:solidFill>
                    <a:schemeClr val="lt1"/>
                  </a:solidFill>
                  <a:latin typeface="+mj-lt"/>
                  <a:ea typeface="Roboto Medium"/>
                  <a:sym typeface="Roboto"/>
                </a:rPr>
                <a:t>ПОЧЕМУ МЫ ЗДЕСЬ: ОТ РАЗОВОГО ТРИУМФА К СТАБИЛЬНОМУ ПРОЦЕССУ</a:t>
              </a:r>
              <a:endParaRPr lang="ru-RU" sz="2200" dirty="0">
                <a:latin typeface="+mj-lt"/>
              </a:endParaRPr>
            </a:p>
          </p:txBody>
        </p:sp>
      </p:grpSp>
      <p:cxnSp>
        <p:nvCxnSpPr>
          <p:cNvPr id="477" name="Google Shape;477;g3526d82362a_1_133"/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211;g3526d82362a_1_28">
            <a:extLst>
              <a:ext uri="{FF2B5EF4-FFF2-40B4-BE49-F238E27FC236}">
                <a16:creationId xmlns:a16="http://schemas.microsoft.com/office/drawing/2014/main" id="{8F1EF75A-3725-2D4C-DCA0-EEC15D58322E}"/>
              </a:ext>
            </a:extLst>
          </p:cNvPr>
          <p:cNvSpPr txBox="1"/>
          <p:nvPr/>
        </p:nvSpPr>
        <p:spPr>
          <a:xfrm>
            <a:off x="1981375" y="2031325"/>
            <a:ext cx="8909400" cy="457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ru-RU" sz="1600" b="1" dirty="0">
                <a:solidFill>
                  <a:srgbClr val="E9505B"/>
                </a:solidFill>
                <a:latin typeface="+mj-lt"/>
                <a:ea typeface="Roboto Black"/>
                <a:cs typeface="Roboto Black"/>
                <a:sym typeface="Roboto"/>
              </a:rPr>
              <a:t>МЫ НАУЧИЛИСЬ ОТЛИЧНО ДЕЛАТЬ ПРОЕКТЫ </a:t>
            </a:r>
            <a:br>
              <a:rPr lang="ru-RU" sz="1600" b="1" dirty="0">
                <a:solidFill>
                  <a:srgbClr val="E9505B"/>
                </a:solidFill>
                <a:latin typeface="+mj-lt"/>
                <a:ea typeface="Roboto Black"/>
                <a:cs typeface="Roboto Black"/>
                <a:sym typeface="Roboto"/>
              </a:rPr>
            </a:br>
            <a:r>
              <a:rPr lang="ru-RU" sz="1600" dirty="0"/>
              <a:t>У нас получается придумать яркую идею, собрать команду, выиграть грант и провести классное событие (или серию событий).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E9505B"/>
              </a:solidFill>
              <a:latin typeface="+mj-lt"/>
              <a:ea typeface="Roboto Black"/>
              <a:cs typeface="Roboto Black"/>
              <a:sym typeface="Roboto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E9505B"/>
                </a:solidFill>
                <a:latin typeface="+mj-lt"/>
                <a:ea typeface="Roboto Black"/>
                <a:cs typeface="Roboto Black"/>
                <a:sym typeface="Roboto"/>
              </a:rPr>
              <a:t>НО В ЛОГИКЕ ПРОЕКТА ЗАЛОЖЕНА ЛОВУШКА: ОН КОНЕЧЕН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Проект по определению имеет финал: бюджет освоен, отчет сдан. После яркой вспышки наступает пустота - нет ни денег, ни регулярной работы для команды.</a:t>
            </a: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rgbClr val="E9505B"/>
              </a:solidFill>
              <a:latin typeface="+mj-lt"/>
              <a:ea typeface="Roboto Black"/>
              <a:cs typeface="Roboto Black"/>
              <a:sym typeface="Roboto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E9505B"/>
                </a:solidFill>
                <a:latin typeface="+mj-lt"/>
                <a:ea typeface="Roboto Black"/>
                <a:cs typeface="Roboto Black"/>
                <a:sym typeface="Roboto"/>
              </a:rPr>
              <a:t>ЧТОБЫ ЖИТЬ ДАЛЬШЕ, МЫ НАЧИНАЕМ БЕГАТЬ ПО КРУГУ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Пишем заявки, ищем гранты или спонсоров. Наша устойчивость зависит от внешних вливаний, а не от востребованности нашего творчества у зрителя.</a:t>
            </a:r>
            <a:endParaRPr lang="ru-RU" sz="1600" b="1" dirty="0">
              <a:solidFill>
                <a:srgbClr val="E9505B"/>
              </a:solidFill>
              <a:latin typeface="+mj-lt"/>
              <a:ea typeface="Roboto Black"/>
              <a:cs typeface="Roboto Black"/>
              <a:sym typeface="Roboto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E9505B"/>
              </a:solidFill>
              <a:latin typeface="+mj-lt"/>
              <a:ea typeface="Roboto Black"/>
              <a:cs typeface="Roboto Black"/>
              <a:sym typeface="Roboto"/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E9505B"/>
                </a:solidFill>
                <a:latin typeface="+mj-lt"/>
                <a:ea typeface="Roboto Black"/>
                <a:cs typeface="Roboto Black"/>
                <a:sym typeface="Roboto"/>
              </a:rPr>
              <a:t>ВЫХОД ЕСТЬ - СМЕНИТЬ ПРОЕКТНОЕ МЫШЛЕНИЕ НА ПРОДУКТОВОЕ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Нужно перестать продавать «идеи и сметы» фондам и начать продавать «ценность </a:t>
            </a:r>
            <a:br>
              <a:rPr lang="ru-RU" sz="1600" dirty="0"/>
            </a:br>
            <a:r>
              <a:rPr lang="ru-RU" sz="1600" dirty="0"/>
              <a:t>и регулярный опыт» нашей реальной аудитории.</a:t>
            </a:r>
          </a:p>
          <a:p>
            <a:pPr>
              <a:lnSpc>
                <a:spcPct val="90000"/>
              </a:lnSpc>
            </a:pPr>
            <a:endParaRPr lang="ru-RU" sz="1600" dirty="0"/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E9505B"/>
                </a:solidFill>
                <a:latin typeface="+mj-lt"/>
                <a:ea typeface="Roboto Black"/>
                <a:cs typeface="Roboto Black"/>
                <a:sym typeface="Roboto"/>
              </a:rPr>
              <a:t>ПРОДУКТ - ЭТО НЕ РАЗОВОЕ СОБЫТИЕ, А БЕСКОНЕЧНЫЙ ПРОЦЕСС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Механизм, в котором ценность регулярно доставляется зрителю, а зритель регулярно возвращает ресурсы (деньги, внимание, лояльность) обратно в команду, обеспечивая ей независимую жизнь</a:t>
            </a:r>
            <a:endParaRPr lang="ru-RU" sz="16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B7BFC06D-5D3C-0ADF-A556-E556694A6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29C09418-9E24-CC2B-6A2A-F0FFFCB7B783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AD6291C7-9993-D6D4-F411-B069F1994FBC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6B20FB2D-55E0-7CA3-439A-C24029A1B5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CC086E17-B0EC-018E-E685-F5D599ED47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60A60888-E050-7C9C-5741-2C46459AF1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56043F7E-723A-0CC7-A663-1B0BBD63565B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8BECA267-B88B-7930-FB0B-7CAAB8CA1E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7964C589-FF2D-D21F-05A1-2D687249F61E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DF366EF4-C8F2-172F-21B8-CC56F6EF09F2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16A37368-C926-34AA-110C-640F9E3F1C64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101FDE8D-8B27-5ED0-21F2-9F9C16060EA6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D14EF42D-CAF3-9B10-BACE-86D8384A7F72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A4108A17-ED88-0BE8-76DC-A5ACE893AD24}"/>
              </a:ext>
            </a:extLst>
          </p:cNvPr>
          <p:cNvSpPr txBox="1"/>
          <p:nvPr/>
        </p:nvSpPr>
        <p:spPr>
          <a:xfrm>
            <a:off x="1981374" y="2122092"/>
            <a:ext cx="9095598" cy="391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ВНУТРЕННИЙ КОНТУР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Ключевые партнёры и площадки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организации, площадки, медиа или конкретные люди критически важны для реализации продукта?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Какую роль они играют?</a:t>
            </a:r>
            <a:endParaRPr lang="ru-RU" sz="1400" dirty="0"/>
          </a:p>
          <a:p>
            <a:pPr lvl="0"/>
            <a:endParaRPr lang="ru-RU"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Ключевые ресурсы и команда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люди и компетенции необходимы для существования продукта?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материальные и нематериальные ресурсы нужны?</a:t>
            </a:r>
            <a:endParaRPr lang="ru-RU" sz="1400" dirty="0"/>
          </a:p>
          <a:p>
            <a:pPr lvl="0"/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Ключевые виды деятельности и метрики успеха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основные процессы регулярно нужны, чтобы продукт существовал (бэк-офис)?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основные процессы регулярно нужны, чтобы продукт достигал целевую аудиторию (фронт-офис)?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21731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5871C4CD-B415-F633-9174-D83654821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3058BE94-CFC9-5166-6D7A-9442D053CA6B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333BD805-AE74-2B72-D45D-459A37178CF9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01220F11-A4AF-3832-3966-6A276F175E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89DBA070-267E-0B8F-DC47-5393E81961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AA0DC3A7-C3A8-DF5E-949E-443F3F4126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35AE9AD5-619A-506D-F2FD-D00497947AA0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6756D8AE-85E4-294B-7EA7-9ED483A19E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217E76A0-8C67-2F04-1424-9C251358E6A9}"/>
              </a:ext>
            </a:extLst>
          </p:cNvPr>
          <p:cNvGrpSpPr/>
          <p:nvPr/>
        </p:nvGrpSpPr>
        <p:grpSpPr>
          <a:xfrm>
            <a:off x="576981" y="814229"/>
            <a:ext cx="5988509" cy="1016901"/>
            <a:chOff x="2416323" y="4582834"/>
            <a:chExt cx="11248139" cy="1816868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D82864DC-C1F9-D0E6-A11D-CDCD995A8D98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175B2785-99B5-62C2-30D8-80BA04F1C95E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7C6CFE5E-3C75-130F-F28B-60AB0D0AAFCB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F8611877-4B05-829A-D308-4155A5E2FFC2}"/>
              </a:ext>
            </a:extLst>
          </p:cNvPr>
          <p:cNvSpPr txBox="1"/>
          <p:nvPr/>
        </p:nvSpPr>
        <p:spPr>
          <a:xfrm>
            <a:off x="547892" y="2191924"/>
            <a:ext cx="7169090" cy="373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ВНУТРЕННИЙ КОНТУР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С чего начать?</a:t>
            </a:r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Начните с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инвентаризации процессов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распишите весь путь создания продукта и разделите его на «бэк-офис» (репетиции, производство контента, логистика, документооборот) и «фронт-офис» (</a:t>
            </a:r>
            <a:r>
              <a:rPr lang="e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SMM, 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настройка рекламы, продажи билетов, встреча гостей, сбор отзывов).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Определите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команду и ресурсы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кто именно будет закрывать эти процессы? Честно разделите компетенции на творческие (автор, режиссер) </a:t>
            </a:r>
            <a:b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 административные (продюсер, менеджер, маркетолог). Не забудьте про нематериальные ресурсы (база лояльных зрителей, авторские права, бренд).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Выявите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дефициты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чего вам критически не хватает для запуска? Закройте</a:t>
            </a:r>
            <a:b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эти «дыры» через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ключевых партнеров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Для каждого партнера пропишите конкретную роль (предоставляет площадку, дает </a:t>
            </a:r>
            <a:r>
              <a:rPr lang="ru-RU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инфоподдержку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закрывает </a:t>
            </a:r>
            <a:r>
              <a:rPr lang="ru-RU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техрайдер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 и обязательно — </a:t>
            </a:r>
            <a:r>
              <a:rPr lang="ru-RU" sz="14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его выгоду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 от участия в вашем продукте.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774AA2-2417-EA0B-3522-242756347CD1}"/>
              </a:ext>
            </a:extLst>
          </p:cNvPr>
          <p:cNvSpPr/>
          <p:nvPr/>
        </p:nvSpPr>
        <p:spPr>
          <a:xfrm>
            <a:off x="7943850" y="2126609"/>
            <a:ext cx="3868046" cy="4045583"/>
          </a:xfrm>
          <a:prstGeom prst="rect">
            <a:avLst/>
          </a:prstGeom>
          <a:solidFill>
            <a:srgbClr val="424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243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D0AE7-4399-951B-284F-95579CF8BDA9}"/>
              </a:ext>
            </a:extLst>
          </p:cNvPr>
          <p:cNvSpPr txBox="1"/>
          <p:nvPr/>
        </p:nvSpPr>
        <p:spPr>
          <a:xfrm>
            <a:off x="8050286" y="2246475"/>
            <a:ext cx="263488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+mj-lt"/>
              </a:rPr>
              <a:t>КЛЮЧЕВЫЕ ОШИБКИ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CAFA612-ACF4-44E0-BC70-35EC5AA92043}"/>
              </a:ext>
            </a:extLst>
          </p:cNvPr>
          <p:cNvGrpSpPr/>
          <p:nvPr/>
        </p:nvGrpSpPr>
        <p:grpSpPr>
          <a:xfrm>
            <a:off x="8050286" y="2616864"/>
            <a:ext cx="3655735" cy="757130"/>
            <a:chOff x="8050286" y="2839933"/>
            <a:chExt cx="3655735" cy="757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D3BD10-CEE4-37D3-2371-8192310EA3C4}"/>
                </a:ext>
              </a:extLst>
            </p:cNvPr>
            <p:cNvSpPr txBox="1"/>
            <p:nvPr/>
          </p:nvSpPr>
          <p:spPr>
            <a:xfrm>
              <a:off x="8391917" y="2839933"/>
              <a:ext cx="3314104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chemeClr val="bg1"/>
                  </a:solidFill>
                  <a:latin typeface="+mj-lt"/>
                </a:rPr>
                <a:t>Перекос в творчество</a:t>
              </a:r>
              <a:r>
                <a:rPr lang="ru-RU" sz="1200" dirty="0">
                  <a:solidFill>
                    <a:schemeClr val="bg1"/>
                  </a:solidFill>
                </a:rPr>
                <a:t>: планировать 90% времени и сил на создание продукта </a:t>
              </a:r>
              <a:br>
                <a:rPr lang="ru-RU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(бэк-офис) и забывать про регулярные процессы доставки продукта</a:t>
              </a:r>
            </a:p>
          </p:txBody>
        </p:sp>
        <p:sp>
          <p:nvSpPr>
            <p:cNvPr id="18" name="Умножение 17">
              <a:extLst>
                <a:ext uri="{FF2B5EF4-FFF2-40B4-BE49-F238E27FC236}">
                  <a16:creationId xmlns:a16="http://schemas.microsoft.com/office/drawing/2014/main" id="{8DF68117-3F54-082C-FC2C-7A52B41841FB}"/>
                </a:ext>
              </a:extLst>
            </p:cNvPr>
            <p:cNvSpPr/>
            <p:nvPr/>
          </p:nvSpPr>
          <p:spPr>
            <a:xfrm>
              <a:off x="8050286" y="2839933"/>
              <a:ext cx="341630" cy="341630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AAB0AE1-6E08-9981-6AB1-23D0AD555273}"/>
              </a:ext>
            </a:extLst>
          </p:cNvPr>
          <p:cNvGrpSpPr/>
          <p:nvPr/>
        </p:nvGrpSpPr>
        <p:grpSpPr>
          <a:xfrm>
            <a:off x="8050286" y="3384446"/>
            <a:ext cx="3655735" cy="757130"/>
            <a:chOff x="8050286" y="3549937"/>
            <a:chExt cx="3655735" cy="7571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3F873C-F6AF-ECB1-0D83-87CC14801470}"/>
                </a:ext>
              </a:extLst>
            </p:cNvPr>
            <p:cNvSpPr txBox="1"/>
            <p:nvPr/>
          </p:nvSpPr>
          <p:spPr>
            <a:xfrm>
              <a:off x="8391917" y="3549937"/>
              <a:ext cx="3314104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«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Синдром человека-оркестра»: </a:t>
              </a:r>
              <a:b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не разделять роли в команде, ожидая, </a:t>
              </a:r>
              <a:b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что автор/творец сам настроит </a:t>
              </a:r>
              <a:r>
                <a:rPr lang="ru-RU" sz="1200" dirty="0" err="1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таргет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, проведет бухгалтерию и продаст билеты.</a:t>
              </a:r>
            </a:p>
          </p:txBody>
        </p:sp>
        <p:sp>
          <p:nvSpPr>
            <p:cNvPr id="20" name="Умножение 19">
              <a:extLst>
                <a:ext uri="{FF2B5EF4-FFF2-40B4-BE49-F238E27FC236}">
                  <a16:creationId xmlns:a16="http://schemas.microsoft.com/office/drawing/2014/main" id="{9551F267-FAA6-BBCC-A325-5D6E3E3D76C0}"/>
                </a:ext>
              </a:extLst>
            </p:cNvPr>
            <p:cNvSpPr/>
            <p:nvPr/>
          </p:nvSpPr>
          <p:spPr>
            <a:xfrm>
              <a:off x="8050286" y="3549937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7BE3613-04B3-4A31-099C-DCBB267F61B9}"/>
              </a:ext>
            </a:extLst>
          </p:cNvPr>
          <p:cNvGrpSpPr/>
          <p:nvPr/>
        </p:nvGrpSpPr>
        <p:grpSpPr>
          <a:xfrm>
            <a:off x="8050286" y="4157262"/>
            <a:ext cx="3655735" cy="923330"/>
            <a:chOff x="8050286" y="4258714"/>
            <a:chExt cx="3655735" cy="9233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CF31EC-A26E-77AC-CE77-5EFB74B9F9CD}"/>
                </a:ext>
              </a:extLst>
            </p:cNvPr>
            <p:cNvSpPr txBox="1"/>
            <p:nvPr/>
          </p:nvSpPr>
          <p:spPr>
            <a:xfrm>
              <a:off x="8391917" y="4258714"/>
              <a:ext cx="33141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Путать спонсоров (грантодателей)</a:t>
              </a:r>
              <a:br>
                <a:rPr lang="ru-RU" sz="12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2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и партнеров: 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в продуктовом подходе партнер — это тот, кто органично встроен</a:t>
              </a:r>
              <a:b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в вашу бизнес-модель и цепочку создания ценности, а не просто дает разовые деньги.</a:t>
              </a:r>
            </a:p>
          </p:txBody>
        </p:sp>
        <p:sp>
          <p:nvSpPr>
            <p:cNvPr id="22" name="Умножение 21">
              <a:extLst>
                <a:ext uri="{FF2B5EF4-FFF2-40B4-BE49-F238E27FC236}">
                  <a16:creationId xmlns:a16="http://schemas.microsoft.com/office/drawing/2014/main" id="{D35C4427-AB49-EF14-CB5E-E24E382068D9}"/>
                </a:ext>
              </a:extLst>
            </p:cNvPr>
            <p:cNvSpPr/>
            <p:nvPr/>
          </p:nvSpPr>
          <p:spPr>
            <a:xfrm>
              <a:off x="8050286" y="4258714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8A55773-61A5-BA6B-CA3D-21A6E9C2285E}"/>
              </a:ext>
            </a:extLst>
          </p:cNvPr>
          <p:cNvGrpSpPr/>
          <p:nvPr/>
        </p:nvGrpSpPr>
        <p:grpSpPr>
          <a:xfrm>
            <a:off x="8050286" y="5101556"/>
            <a:ext cx="3740663" cy="923330"/>
            <a:chOff x="8050286" y="5572642"/>
            <a:chExt cx="3740663" cy="9233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316F93-7296-69BD-24A2-C56A0160CA91}"/>
                </a:ext>
              </a:extLst>
            </p:cNvPr>
            <p:cNvSpPr txBox="1"/>
            <p:nvPr/>
          </p:nvSpPr>
          <p:spPr>
            <a:xfrm>
              <a:off x="8391916" y="5572642"/>
              <a:ext cx="339903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Calibri"/>
                  <a:cs typeface="Calibri"/>
                  <a:sym typeface="Calibri"/>
                </a:rPr>
                <a:t>Игнорировать рутину: 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забывать прописывать «невидимые», но критичные регулярные процессы (ответы клиентам </a:t>
              </a:r>
              <a:b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в директе, модерация чатов, уборка площадки, техническое обслуживание).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Умножение 23">
              <a:extLst>
                <a:ext uri="{FF2B5EF4-FFF2-40B4-BE49-F238E27FC236}">
                  <a16:creationId xmlns:a16="http://schemas.microsoft.com/office/drawing/2014/main" id="{A4FB3B99-C902-873D-0087-B501968872B7}"/>
                </a:ext>
              </a:extLst>
            </p:cNvPr>
            <p:cNvSpPr/>
            <p:nvPr/>
          </p:nvSpPr>
          <p:spPr>
            <a:xfrm>
              <a:off x="8050286" y="5572642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</p:spTree>
    <p:extLst>
      <p:ext uri="{BB962C8B-B14F-4D97-AF65-F5344CB8AC3E}">
        <p14:creationId xmlns:p14="http://schemas.microsoft.com/office/powerpoint/2010/main" val="2202648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432790D5-DD7E-FA9C-E08B-584D40E02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7120A756-7D5D-3431-AB94-4ABF7C170C0D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7A96983C-35FB-D2D8-65D1-9FA1ADAAF80C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70F82AC1-469D-8721-0AFB-0C7A828852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51CDD3D5-166B-D9CA-7BDC-AF4B26AC44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82D6789B-B3C5-0481-67FB-3DD10FB3FE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565409C2-3BD9-DD18-8A95-C585060FC96E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389467D5-1320-F86B-9625-D4FEE34344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76E9EC24-1E64-B0DA-62B9-0A618FBA465B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157516FF-017B-4B24-1C1F-ED060D0027CA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6C085E6A-5DA3-9182-668B-038A5DE11511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E7F392BC-126D-8A28-3599-537D790A66D3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1B5155FE-E0F7-B56A-C118-8812F8349A3E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730C6E88-1723-CF51-6A87-DDDB789145A2}"/>
              </a:ext>
            </a:extLst>
          </p:cNvPr>
          <p:cNvSpPr txBox="1"/>
          <p:nvPr/>
        </p:nvSpPr>
        <p:spPr>
          <a:xfrm>
            <a:off x="1981374" y="2100320"/>
            <a:ext cx="9095598" cy="3431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ФИНАНСОВЫЙ ФУНДАМЕНТ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Структура издержек 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основные статьи расходов необходимы для создания и реализации продукта (аренда, гонорары, маркетинг, налоги)?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издержки являются постоянными (обязательными), а какие — переменными (зависят </a:t>
            </a:r>
            <a:b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от масштаба или вариативности формата)?</a:t>
            </a:r>
            <a:endParaRPr lang="ru-RU" sz="1400" dirty="0"/>
          </a:p>
          <a:p>
            <a:pPr marL="285750" lvl="0" indent="-171450">
              <a:buClr>
                <a:schemeClr val="dk1"/>
              </a:buClr>
              <a:buSzPts val="1800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Потоки доходов / монетизация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Из чего складывается основной доход: кто, за что именно и сколько платит? Разовая оплата </a:t>
            </a:r>
            <a:b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или подписка / абонемент?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Какие дополнительные способы монетизации можно встроить в продукт для обеспечения финансовой стабильности?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48817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252E900D-7D0F-E490-4A62-1684DF4CC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6590D5ED-0C71-A0BA-CA0E-3FEC9D6CE240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AA365318-D464-CCBD-1F72-3D91447ED054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D42C09F0-B64F-C371-C1B8-E2B85ED9D3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2F810E80-BD3F-D47B-597F-D1C226E42F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8504933E-64D5-5FAC-25B6-997AE10931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1BBD2E33-A78E-AAAB-6400-AE341EC1E875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EC362F00-F21E-DD5F-CDD4-A04724D8F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97AC7D69-6F08-2824-78CA-47D525B8A942}"/>
              </a:ext>
            </a:extLst>
          </p:cNvPr>
          <p:cNvGrpSpPr/>
          <p:nvPr/>
        </p:nvGrpSpPr>
        <p:grpSpPr>
          <a:xfrm>
            <a:off x="576981" y="814229"/>
            <a:ext cx="5988509" cy="1016901"/>
            <a:chOff x="2416323" y="4582834"/>
            <a:chExt cx="11248139" cy="1816868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E757B0BB-2AC5-DF45-E52B-25A96FD4FE16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80417793-4135-594E-9BE0-DB1739DFC720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МОДЕЛЬ ПРОДУКТА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(ШАБЛОН БИЗНЕС-МОДЕЛИ)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C6966794-FC76-EB1C-310B-90209FE6A321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211;g3526d82362a_1_28">
            <a:extLst>
              <a:ext uri="{FF2B5EF4-FFF2-40B4-BE49-F238E27FC236}">
                <a16:creationId xmlns:a16="http://schemas.microsoft.com/office/drawing/2014/main" id="{0ECA0037-8CBE-56FC-068E-57D0260F76AE}"/>
              </a:ext>
            </a:extLst>
          </p:cNvPr>
          <p:cNvSpPr txBox="1"/>
          <p:nvPr/>
        </p:nvSpPr>
        <p:spPr>
          <a:xfrm>
            <a:off x="547892" y="2240084"/>
            <a:ext cx="7169090" cy="3898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rgbClr val="E9505B"/>
                </a:solidFill>
                <a:latin typeface="+mj-lt"/>
              </a:rPr>
              <a:t>ФИНАНСОВЫЙ ФУНДАМЕНТ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1600" dirty="0">
              <a:solidFill>
                <a:srgbClr val="E9505B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С чего начать?</a:t>
            </a:r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Начните с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разделения расходов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выпишите абсолютно все траты и поделите </a:t>
            </a:r>
            <a:b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их на постоянные (аренда, сервисы, базовые оклады — то, что «капает» независимо от продаж) и переменные (маркетинг, полиграфия, райдер, налоги </a:t>
            </a:r>
            <a:b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 продаж — то, что растет вместе с масштабом).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Посчитайте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стоимость привлечения и обслуживания одного зрителя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сколько вам реально стоит один проданный билет с учетом рекламы, комиссий билетного сервиса и налогов.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Определите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основной поток доходов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честно ответьте, кто конечный плательщик (зритель, </a:t>
            </a:r>
            <a:r>
              <a:rPr lang="e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B2B-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заказчик или спонсор) и за какую именно ценность он отдает деньги (разовый билет, абонемент, донат).</a:t>
            </a:r>
            <a:endParaRPr lang="ru-RU" sz="1400" dirty="0"/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Спроектируйте 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дополнительную монетизацию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подумайте, что можно предложить лояльной аудитории «сверху» (мерч, </a:t>
            </a:r>
            <a:r>
              <a:rPr lang="e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VIP-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места, закрытые встречи, продажа видеозаписи, партнерские интеграции), чтобы повысить устойчивость.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2522D0-7D8D-F189-34A5-52834005B601}"/>
              </a:ext>
            </a:extLst>
          </p:cNvPr>
          <p:cNvSpPr/>
          <p:nvPr/>
        </p:nvSpPr>
        <p:spPr>
          <a:xfrm>
            <a:off x="7943850" y="2126609"/>
            <a:ext cx="3868046" cy="4428425"/>
          </a:xfrm>
          <a:prstGeom prst="rect">
            <a:avLst/>
          </a:prstGeom>
          <a:solidFill>
            <a:srgbClr val="424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2434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9D997-27FB-067C-E015-6650FB468F8B}"/>
              </a:ext>
            </a:extLst>
          </p:cNvPr>
          <p:cNvSpPr txBox="1"/>
          <p:nvPr/>
        </p:nvSpPr>
        <p:spPr>
          <a:xfrm>
            <a:off x="8050286" y="2246475"/>
            <a:ext cx="263488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latin typeface="+mj-lt"/>
              </a:rPr>
              <a:t>КЛЮЧЕВЫЕ ОШИБКИ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BD4102-9E40-D567-2398-BF0E2F3C7D05}"/>
              </a:ext>
            </a:extLst>
          </p:cNvPr>
          <p:cNvGrpSpPr/>
          <p:nvPr/>
        </p:nvGrpSpPr>
        <p:grpSpPr>
          <a:xfrm>
            <a:off x="8050286" y="2616864"/>
            <a:ext cx="3655735" cy="923330"/>
            <a:chOff x="8050286" y="2839933"/>
            <a:chExt cx="3655735" cy="923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BC0FDD-2FA5-0643-F807-7C9C52474A15}"/>
                </a:ext>
              </a:extLst>
            </p:cNvPr>
            <p:cNvSpPr txBox="1"/>
            <p:nvPr/>
          </p:nvSpPr>
          <p:spPr>
            <a:xfrm>
              <a:off x="8391917" y="2839933"/>
              <a:ext cx="33141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«Грант как бизнес-модель»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: воспринимать грантовые деньги как выручку. Грант — это инвестиция на запуск (минимальный продукт), а продукт должен научиться кормить себя сам.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Умножение 17">
              <a:extLst>
                <a:ext uri="{FF2B5EF4-FFF2-40B4-BE49-F238E27FC236}">
                  <a16:creationId xmlns:a16="http://schemas.microsoft.com/office/drawing/2014/main" id="{6B2D434A-A04C-54BE-848F-5B9403E7FA8B}"/>
                </a:ext>
              </a:extLst>
            </p:cNvPr>
            <p:cNvSpPr/>
            <p:nvPr/>
          </p:nvSpPr>
          <p:spPr>
            <a:xfrm>
              <a:off x="8050286" y="2839933"/>
              <a:ext cx="341630" cy="341630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8290D6E-0490-D1A8-2E13-21C155527CAA}"/>
              </a:ext>
            </a:extLst>
          </p:cNvPr>
          <p:cNvGrpSpPr/>
          <p:nvPr/>
        </p:nvGrpSpPr>
        <p:grpSpPr>
          <a:xfrm>
            <a:off x="8050286" y="3540194"/>
            <a:ext cx="3655735" cy="923330"/>
            <a:chOff x="8050286" y="3549937"/>
            <a:chExt cx="3655735" cy="9233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EDCC1A-F7A4-03C5-4C32-B794C651BC7A}"/>
                </a:ext>
              </a:extLst>
            </p:cNvPr>
            <p:cNvSpPr txBox="1"/>
            <p:nvPr/>
          </p:nvSpPr>
          <p:spPr>
            <a:xfrm>
              <a:off x="8391917" y="3549937"/>
              <a:ext cx="33141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Бесплатный труд команды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: не закладывать гонорары себе и ключевым авторам, надеясь выехать на голом энтузиазме (это ведет к быстрому выгоранию и закрытию продукта).</a:t>
              </a:r>
            </a:p>
          </p:txBody>
        </p:sp>
        <p:sp>
          <p:nvSpPr>
            <p:cNvPr id="20" name="Умножение 19">
              <a:extLst>
                <a:ext uri="{FF2B5EF4-FFF2-40B4-BE49-F238E27FC236}">
                  <a16:creationId xmlns:a16="http://schemas.microsoft.com/office/drawing/2014/main" id="{82721863-28AC-4BC5-24E0-41757A14AAD2}"/>
                </a:ext>
              </a:extLst>
            </p:cNvPr>
            <p:cNvSpPr/>
            <p:nvPr/>
          </p:nvSpPr>
          <p:spPr>
            <a:xfrm>
              <a:off x="8050286" y="3549937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8D92A84-3185-06DC-8B28-6BAA06193CAD}"/>
              </a:ext>
            </a:extLst>
          </p:cNvPr>
          <p:cNvGrpSpPr/>
          <p:nvPr/>
        </p:nvGrpSpPr>
        <p:grpSpPr>
          <a:xfrm>
            <a:off x="8050286" y="4455856"/>
            <a:ext cx="3655735" cy="923330"/>
            <a:chOff x="8050286" y="4258714"/>
            <a:chExt cx="3655735" cy="9233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48411-1B04-6B4E-D947-D81B87183F31}"/>
                </a:ext>
              </a:extLst>
            </p:cNvPr>
            <p:cNvSpPr txBox="1"/>
            <p:nvPr/>
          </p:nvSpPr>
          <p:spPr>
            <a:xfrm>
              <a:off x="8391917" y="4258714"/>
              <a:ext cx="33141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Игнорировать «скрытые» затраты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: забывать про комиссии эквайринга/билетных платформ (до 10%), налоги, амортизацию оборудования </a:t>
              </a:r>
              <a:b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</a:b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и непредвиденные расходы.</a:t>
              </a:r>
            </a:p>
          </p:txBody>
        </p:sp>
        <p:sp>
          <p:nvSpPr>
            <p:cNvPr id="22" name="Умножение 21">
              <a:extLst>
                <a:ext uri="{FF2B5EF4-FFF2-40B4-BE49-F238E27FC236}">
                  <a16:creationId xmlns:a16="http://schemas.microsoft.com/office/drawing/2014/main" id="{0B1A740C-B85C-67FF-946B-618693C69520}"/>
                </a:ext>
              </a:extLst>
            </p:cNvPr>
            <p:cNvSpPr/>
            <p:nvPr/>
          </p:nvSpPr>
          <p:spPr>
            <a:xfrm>
              <a:off x="8050286" y="4258714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F698A89-1471-6429-F9E6-A81AA58F9597}"/>
              </a:ext>
            </a:extLst>
          </p:cNvPr>
          <p:cNvGrpSpPr/>
          <p:nvPr/>
        </p:nvGrpSpPr>
        <p:grpSpPr>
          <a:xfrm>
            <a:off x="8050286" y="5384075"/>
            <a:ext cx="3740663" cy="1089529"/>
            <a:chOff x="8050286" y="5572642"/>
            <a:chExt cx="3740663" cy="10895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772731-9208-13A5-A738-3B045C723BD6}"/>
                </a:ext>
              </a:extLst>
            </p:cNvPr>
            <p:cNvSpPr txBox="1"/>
            <p:nvPr/>
          </p:nvSpPr>
          <p:spPr>
            <a:xfrm>
              <a:off x="8391916" y="5572642"/>
              <a:ext cx="3399033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ru-RU" sz="1200" b="1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Складывать все яйца в одну корзину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: рассчитывать только на один метод </a:t>
              </a:r>
              <a:r>
                <a:rPr lang="ru-RU" sz="1200" dirty="0" err="1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монетиазции</a:t>
              </a:r>
              <a:r>
                <a:rPr lang="ru-RU" sz="1200" dirty="0">
                  <a:solidFill>
                    <a:schemeClr val="bg1"/>
                  </a:solidFill>
                  <a:ea typeface="Calibri"/>
                  <a:cs typeface="Calibri"/>
                  <a:sym typeface="Calibri"/>
                </a:rPr>
                <a:t>, например, на продажи стандартных билетов в лоб, не используя предпродажи, подписки или дополнительные услуги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Умножение 23">
              <a:extLst>
                <a:ext uri="{FF2B5EF4-FFF2-40B4-BE49-F238E27FC236}">
                  <a16:creationId xmlns:a16="http://schemas.microsoft.com/office/drawing/2014/main" id="{33F697E0-C34E-D9E6-FDB1-2FA3901FECA9}"/>
                </a:ext>
              </a:extLst>
            </p:cNvPr>
            <p:cNvSpPr/>
            <p:nvPr/>
          </p:nvSpPr>
          <p:spPr>
            <a:xfrm>
              <a:off x="8050286" y="5572642"/>
              <a:ext cx="341632" cy="341632"/>
            </a:xfrm>
            <a:prstGeom prst="mathMultiply">
              <a:avLst/>
            </a:prstGeom>
            <a:ln w="0" cap="flat">
              <a:noFill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</p:spTree>
    <p:extLst>
      <p:ext uri="{BB962C8B-B14F-4D97-AF65-F5344CB8AC3E}">
        <p14:creationId xmlns:p14="http://schemas.microsoft.com/office/powerpoint/2010/main" val="3546236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EBC7F8E8-5D86-ADDD-13E6-823AAC77B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9EAAB839-129D-801C-4CCB-6EE7643B1E6B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F91D14B5-04CA-6C4A-D51E-D1AEEF6EE24C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F9760956-30B0-60D5-B938-120D229368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D8FDCA2E-3499-717C-D32C-50A47CAC6A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008E4705-EB91-FDC0-DC6F-F8FC0C3583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15A89DE8-7909-90D2-A40C-795EAE2CE719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85900784-E329-17CC-1153-CBC246C0D1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33CB1722-BDC3-E508-A31C-8AE054A7023E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Google Shape;260;p22">
            <a:extLst>
              <a:ext uri="{FF2B5EF4-FFF2-40B4-BE49-F238E27FC236}">
                <a16:creationId xmlns:a16="http://schemas.microsoft.com/office/drawing/2014/main" id="{BBC6DBBD-A921-61BD-6AC7-D812CAFFF6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433" y="1080871"/>
            <a:ext cx="10655133" cy="5529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26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DB850A54-5465-5986-0494-31A9EBFC3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6CBFD6CF-8FED-F7EB-766A-3C299D64B7BA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2F3D4194-9F66-7B57-F915-ED5F6D6688B2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9EC551EB-D82C-824E-1F0F-56FA339DF8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E05169BB-F3CF-CB03-210D-7FA60E26E5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B824A759-B5A3-1D19-65BA-D723F07F0D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F3FD3F3A-2529-A139-012B-81E9EDFA0C8A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B78B4CB0-4556-8B65-8CC4-F613744DB9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7D842050-6605-A6A6-1FB0-A4E44215A7D9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" name="Google Shape;260;p22">
            <a:extLst>
              <a:ext uri="{FF2B5EF4-FFF2-40B4-BE49-F238E27FC236}">
                <a16:creationId xmlns:a16="http://schemas.microsoft.com/office/drawing/2014/main" id="{B0998FAD-34F2-A7BE-C861-2A0E17D41E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433" y="1080871"/>
            <a:ext cx="10655133" cy="55296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4BC6ED-E189-96B9-931E-9C4346DD47E0}"/>
              </a:ext>
            </a:extLst>
          </p:cNvPr>
          <p:cNvSpPr/>
          <p:nvPr/>
        </p:nvSpPr>
        <p:spPr>
          <a:xfrm rot="-22200000">
            <a:off x="1571156" y="3464173"/>
            <a:ext cx="8763323" cy="1094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C805F-7060-DD77-BF0C-18715385B1BF}"/>
              </a:ext>
            </a:extLst>
          </p:cNvPr>
          <p:cNvSpPr txBox="1"/>
          <p:nvPr/>
        </p:nvSpPr>
        <p:spPr>
          <a:xfrm rot="-22200000">
            <a:off x="1806081" y="3780778"/>
            <a:ext cx="836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ЭТО ВСЕ ВАШИ ГАЛЛЮЦИНАЦИИ, ПОКА НЕ ПРОВЕРИТЕ</a:t>
            </a:r>
          </a:p>
        </p:txBody>
      </p:sp>
    </p:spTree>
    <p:extLst>
      <p:ext uri="{BB962C8B-B14F-4D97-AF65-F5344CB8AC3E}">
        <p14:creationId xmlns:p14="http://schemas.microsoft.com/office/powerpoint/2010/main" val="120722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B04CE502-3456-CBB6-21A8-48FC9A46E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2073B1A4-A9B8-80E9-A544-5118FB8BDC65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6017E636-0EC7-2E0B-21FD-18395E39625E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6F125230-B79B-6A23-BEA6-CE23282D98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BE2347F9-BFA0-4015-C483-434C98006F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7637F159-E808-F4EF-47A9-776F3F7442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26408E7B-D9B2-BBE1-0E1D-94FA70DEFB19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0ED676AE-6B27-F021-C300-63689C2323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38E6E86B-C320-2B9F-F677-5EECDEC4B3B6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F4F13588-8C4C-519E-B4FF-F0ECB67041E4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5901D5B9-066A-E603-A352-1A1EB37DA52B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E81D7987-5C94-0868-2184-E84027973548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ПРОВЕРКА ГИПОТЕЗ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444E17A0-7706-10B7-2C09-667798958AC0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49A0E75B-7AF8-3F99-4CB9-9CF4740A774A}"/>
              </a:ext>
            </a:extLst>
          </p:cNvPr>
          <p:cNvSpPr txBox="1"/>
          <p:nvPr/>
        </p:nvSpPr>
        <p:spPr>
          <a:xfrm>
            <a:off x="1981374" y="1998214"/>
            <a:ext cx="9154939" cy="485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ВАЖНО: </a:t>
            </a:r>
            <a:r>
              <a:rPr lang="ru-RU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воспринимайте вашу канву бизнес-модели как гипотезу! </a:t>
            </a:r>
            <a:endParaRPr lang="ru-RU" dirty="0">
              <a:solidFill>
                <a:srgbClr val="424340"/>
              </a:solidFill>
            </a:endParaRP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Гипотеза формулируется так:</a:t>
            </a:r>
            <a:br>
              <a:rPr lang="ru-RU" sz="1600" dirty="0">
                <a:solidFill>
                  <a:srgbClr val="424340"/>
                </a:solidFill>
                <a:sym typeface="Calibri"/>
              </a:rPr>
            </a:br>
            <a:br>
              <a:rPr lang="ru-RU" sz="1600" dirty="0">
                <a:solidFill>
                  <a:srgbClr val="424340"/>
                </a:solidFill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«Мы предполагаем, что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[сегмент ЦА]</a:t>
            </a:r>
            <a:r>
              <a:rPr lang="ru-RU" sz="1600" i="1" dirty="0">
                <a:solidFill>
                  <a:srgbClr val="42434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,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 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испытывающие 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[проблему/потребность]</a:t>
            </a:r>
            <a:r>
              <a:rPr lang="ru-RU" sz="1600" i="1" dirty="0">
                <a:solidFill>
                  <a:srgbClr val="42434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,</a:t>
            </a:r>
            <a:r>
              <a:rPr lang="en-US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 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захотят взаимодействовать с продуктом 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[формат взаимодействия]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, чтобы получить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[опыт/ценность]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, потому что это резонирует с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[творческая концепция]</a:t>
            </a:r>
            <a:r>
              <a:rPr lang="ru-RU" sz="1600" i="1" dirty="0">
                <a:solidFill>
                  <a:srgbClr val="42434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.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 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Они узнают о нас через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[каналы коммуникации]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и будут готовы заплатить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[модель монетизации + цена]</a:t>
            </a:r>
            <a:r>
              <a:rPr lang="ru-RU" sz="1600" i="1" dirty="0">
                <a:solidFill>
                  <a:srgbClr val="424340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.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 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Для реализации нам критически необходимы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[ключевой ресурс/партнер]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и затраты не более 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[структура издержек]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. Мы поймем, что мы правы 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(гипотеза подтвердилась), 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если произойдет </a:t>
            </a:r>
            <a:r>
              <a:rPr lang="ru-RU" sz="1600" b="1" i="1" dirty="0">
                <a:solidFill>
                  <a:srgbClr val="42434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/>
                <a:sym typeface="Calibri"/>
              </a:rPr>
              <a:t>[ключевая метрика успеха]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».</a:t>
            </a:r>
            <a:endParaRPr lang="ru-RU" sz="1600" dirty="0">
              <a:solidFill>
                <a:srgbClr val="424340"/>
              </a:solidFill>
            </a:endParaRP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b="1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Что надо сделать: </a:t>
            </a:r>
            <a:endParaRPr lang="ru-RU" dirty="0">
              <a:solidFill>
                <a:srgbClr val="424340"/>
              </a:solidFill>
            </a:endParaRPr>
          </a:p>
          <a:p>
            <a:pPr marL="342900" lvl="0" indent="-342900">
              <a:spcBef>
                <a:spcPts val="300"/>
              </a:spcBef>
              <a:buClr>
                <a:schemeClr val="dk1"/>
              </a:buClr>
              <a:buSzPct val="100000"/>
              <a:buAutoNum type="arabicPeriod"/>
            </a:pP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Выбираем самые рискованные допущения (то, что вы знаете меньше всего) из бизнес-модели - обычно это «сегмент ЦА» + готовность платить</a:t>
            </a:r>
            <a:endParaRPr lang="ru-RU" sz="1600" dirty="0">
              <a:solidFill>
                <a:srgbClr val="424340"/>
              </a:solidFill>
              <a:sym typeface="Calibri"/>
            </a:endParaRPr>
          </a:p>
          <a:p>
            <a:pPr marL="342900" lvl="0" indent="-342900">
              <a:spcBef>
                <a:spcPts val="300"/>
              </a:spcBef>
              <a:buClr>
                <a:schemeClr val="dk1"/>
              </a:buClr>
              <a:buSzPct val="100000"/>
              <a:buAutoNum type="arabicPeriod"/>
            </a:pP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Проводите быстрый эксперимент (об этом дальше…), чтобы это проверить. </a:t>
            </a:r>
            <a:endParaRPr lang="ru-RU" sz="1600" dirty="0">
              <a:solidFill>
                <a:srgbClr val="424340"/>
              </a:solidFill>
              <a:sym typeface="Calibri"/>
            </a:endParaRPr>
          </a:p>
          <a:p>
            <a:pPr marL="342900" lvl="0" indent="-342900">
              <a:spcBef>
                <a:spcPts val="300"/>
              </a:spcBef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Работает? Тогда берете следующее допущение. Нет – переделываем гипотезы.</a:t>
            </a:r>
            <a:endParaRPr lang="ru-RU" sz="1600" dirty="0">
              <a:solidFill>
                <a:srgbClr val="424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39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E21E1A93-9BD4-26E2-F56A-37260F4C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CDBEA809-32A6-27F1-E544-3C3AF7577427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B2A173A6-5791-7376-55B3-0BF2F399E0F2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F246CD65-5BA1-10D4-5D7B-CFA1E60A9C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58896F38-8976-0425-D6B0-B899E87E6D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1AC429F7-46AF-CD93-2471-3E9C875C75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B7829D93-E307-341A-47C8-F0EBD0F2247E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5E606CBF-889A-4B3B-F7E6-2EE25A42DC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38733E31-B396-EF64-A88E-55C038902329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CF654FEC-7516-12FE-1256-25D927D4D680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2E9DE631-761B-CD27-8BBC-7BEF494563EC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C513BC4C-E8D2-5D04-30FF-601D8FB39C36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БЫСТРЫЕ ЭКСПЕРИМЕНТЫ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6B0DB346-191C-9B43-6A9B-AD47744B71CB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FF674BBC-8F90-6E7A-7F73-FFCCE93EBE8A}"/>
              </a:ext>
            </a:extLst>
          </p:cNvPr>
          <p:cNvSpPr txBox="1"/>
          <p:nvPr/>
        </p:nvSpPr>
        <p:spPr>
          <a:xfrm>
            <a:off x="1981374" y="1926820"/>
            <a:ext cx="9154939" cy="466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Уровень</a:t>
            </a:r>
            <a:r>
              <a:rPr lang="ru-RU" b="1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 1: Проверка интереса (делается за 1-2 дня, бюджет 0 – 1000₽)</a:t>
            </a:r>
            <a:endParaRPr lang="ru-RU" dirty="0">
              <a:solidFill>
                <a:srgbClr val="424340"/>
              </a:solidFill>
              <a:latin typeface="+mj-lt"/>
            </a:endParaRP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«Коридорный тест» (интервью):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задать вопрос 5-10 людям из целевой аудитории </a:t>
            </a:r>
            <a:b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«Как вы сейчас решаете эту проблему?» (без попытки продать идею). 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Фейк-анонс в соцсетях: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выложить пост с описанием продукта и призывом </a:t>
            </a:r>
            <a:b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«Кому интересно — ставьте + в комментариях». Считаем конверсию в плюсы.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Лендинг-заглушка: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собрать одностраничный сайт с кнопкой «купить/участвовать», которая ведет на форму «оставьте </a:t>
            </a:r>
            <a:r>
              <a:rPr lang="en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email, 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мы сообщим о старте продаж». </a:t>
            </a:r>
            <a:b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Запустить тестовый трафик на 1000-2000 рублей.</a:t>
            </a: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600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Плюсы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Быстро</a:t>
            </a:r>
            <a:endParaRPr lang="ru-RU" sz="1600" dirty="0"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Дешево </a:t>
            </a:r>
            <a:endParaRPr lang="ru-RU" sz="1600" dirty="0"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Не требует (почти) специальных навыков</a:t>
            </a:r>
          </a:p>
          <a:p>
            <a:pPr>
              <a:buClr>
                <a:schemeClr val="dk1"/>
              </a:buClr>
              <a:buSzPts val="1600"/>
            </a:pPr>
            <a:endParaRPr lang="ru-RU" sz="1600" dirty="0">
              <a:solidFill>
                <a:schemeClr val="dk1"/>
              </a:solidFill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Хотите точнее? Идем дальше!</a:t>
            </a:r>
            <a:endParaRPr lang="ru-RU" sz="16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EBB6E-FC9E-7D6C-2BDC-B324F65FD465}"/>
              </a:ext>
            </a:extLst>
          </p:cNvPr>
          <p:cNvSpPr txBox="1"/>
          <p:nvPr/>
        </p:nvSpPr>
        <p:spPr>
          <a:xfrm>
            <a:off x="6944969" y="4779065"/>
            <a:ext cx="44980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9505B"/>
                </a:solidFill>
                <a:effectLst/>
                <a:uLnTx/>
                <a:uFillTx/>
                <a:latin typeface="Roboto Bold"/>
                <a:ea typeface="Calibri"/>
                <a:cs typeface="Calibri"/>
                <a:sym typeface="Calibri"/>
              </a:rPr>
              <a:t>Минусы</a:t>
            </a:r>
          </a:p>
          <a:p>
            <a:pPr>
              <a:buClr>
                <a:schemeClr val="dk1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Не дает уверенности в действительной заинтересованность</a:t>
            </a:r>
          </a:p>
        </p:txBody>
      </p:sp>
    </p:spTree>
    <p:extLst>
      <p:ext uri="{BB962C8B-B14F-4D97-AF65-F5344CB8AC3E}">
        <p14:creationId xmlns:p14="http://schemas.microsoft.com/office/powerpoint/2010/main" val="3028990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6AF8D290-2C74-EB87-1F16-366FB8B5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9ADC6DC0-BB07-D197-B251-BC5B56FE8119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5F30E938-31AC-4348-D50C-449BBEA769FF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E48F464C-C29F-1A24-C03E-1DAD204953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86A0C7AF-2BCB-A38D-A84F-57BC4B8048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CDD4F2F6-3043-2BF4-89C9-1EFFF53640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45FA5132-8C20-2CD1-9E2C-67CA7B987470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1CC99D04-E5B1-3AA2-7166-E2CDE1E491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D7E2DC70-CA75-DB38-CD6A-14336540FF16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DF7DF2B5-033B-37EE-D572-45287A674B6B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FD2F0C5B-C178-0ADB-ED4C-D50E99E7757A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C008AA7C-E84E-DC3B-5B82-08EF9C846FAE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БЫСТРЫЕ ЭКСПЕРИМЕНТЫ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D51475A7-0016-E21D-B92E-3BBF60E58D53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4C6507FA-416B-9EC5-385C-5A3B2B4CD74B}"/>
              </a:ext>
            </a:extLst>
          </p:cNvPr>
          <p:cNvSpPr txBox="1"/>
          <p:nvPr/>
        </p:nvSpPr>
        <p:spPr>
          <a:xfrm>
            <a:off x="1981374" y="1992135"/>
            <a:ext cx="9154939" cy="466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Уровень</a:t>
            </a:r>
            <a:r>
              <a:rPr lang="ru-RU" b="1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 2: Проверка готовности платить / действовать (делается за 3-7 дней)</a:t>
            </a: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300"/>
              </a:spcBef>
              <a:buFont typeface="+mj-lt"/>
              <a:buAutoNum type="arabicPeriod" startAt="4"/>
            </a:pP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Краудфандинг на минималках: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предложить аудитории купить билет/мерч с большой скидкой до того, как продукт создан (оплата предзаказа).</a:t>
            </a:r>
          </a:p>
          <a:p>
            <a:pPr marL="342900" lvl="0" indent="-342900">
              <a:spcBef>
                <a:spcPts val="300"/>
              </a:spcBef>
              <a:buFont typeface="+mj-lt"/>
              <a:buAutoNum type="arabicPeriod" startAt="4"/>
            </a:pP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Тест "на чужой территории":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договориться с дружественным пабликом/сообществом </a:t>
            </a:r>
            <a:b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о бесплатном анонсе вашего мероприятия, чтобы проверить отклик живой, не знакомой </a:t>
            </a:r>
            <a:b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с вами аудитории.</a:t>
            </a:r>
          </a:p>
          <a:p>
            <a:pPr marL="342900" lvl="0" indent="-342900">
              <a:spcBef>
                <a:spcPts val="300"/>
              </a:spcBef>
              <a:buFont typeface="+mj-lt"/>
              <a:buAutoNum type="arabicPeriod" startAt="4"/>
            </a:pP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Брошюра/</a:t>
            </a:r>
            <a:r>
              <a:rPr lang="en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PDF-</a:t>
            </a:r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прототип: 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упаковать суть продукта (например, программу курса </a:t>
            </a:r>
            <a:b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или концепцию выставки) в красивую презентацию и отправить потенциальным партнерам/</a:t>
            </a:r>
            <a:r>
              <a:rPr lang="en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B2B-</a:t>
            </a:r>
            <a:r>
              <a:rPr lang="ru-RU" sz="1600" dirty="0">
                <a:solidFill>
                  <a:srgbClr val="424340"/>
                </a:solidFill>
                <a:ea typeface="Calibri"/>
                <a:cs typeface="Calibri"/>
                <a:sym typeface="Calibri"/>
              </a:rPr>
              <a:t>клиентам с вопросом «Готовы ли вы это спонсировать?».</a:t>
            </a: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600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Плюсы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Относительно быстро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Требует компетенции, которые легко </a:t>
            </a:r>
            <a:b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найти (краудсорсинг)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Точнее в прогнозах</a:t>
            </a:r>
          </a:p>
          <a:p>
            <a:pPr>
              <a:buClr>
                <a:schemeClr val="dk1"/>
              </a:buClr>
              <a:buSzPts val="1600"/>
            </a:pPr>
            <a:endParaRPr lang="ru-RU" sz="1600" dirty="0">
              <a:solidFill>
                <a:schemeClr val="dk1"/>
              </a:solidFill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600"/>
            </a:pPr>
            <a:r>
              <a:rPr lang="ru-RU" sz="1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Хотите еще более точные прогнозы? Идем дальше…</a:t>
            </a:r>
            <a:endParaRPr lang="ru-RU" sz="16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FEDCD-7AAB-5E7D-D5BE-D08E107C2A3E}"/>
              </a:ext>
            </a:extLst>
          </p:cNvPr>
          <p:cNvSpPr txBox="1"/>
          <p:nvPr/>
        </p:nvSpPr>
        <p:spPr>
          <a:xfrm>
            <a:off x="6944969" y="4887015"/>
            <a:ext cx="4498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9505B"/>
                </a:solidFill>
                <a:effectLst/>
                <a:uLnTx/>
                <a:uFillTx/>
                <a:latin typeface="Roboto Bold"/>
                <a:ea typeface="Calibri"/>
                <a:cs typeface="Calibri"/>
                <a:sym typeface="Calibri"/>
              </a:rPr>
              <a:t>Минусы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Нужно думать (описание продукта)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Тесты в полях требуют затрат </a:t>
            </a:r>
            <a:b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(хотя и небольших)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Может иметь репутационные риски</a:t>
            </a:r>
          </a:p>
        </p:txBody>
      </p:sp>
    </p:spTree>
    <p:extLst>
      <p:ext uri="{BB962C8B-B14F-4D97-AF65-F5344CB8AC3E}">
        <p14:creationId xmlns:p14="http://schemas.microsoft.com/office/powerpoint/2010/main" val="1409319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25EB2F94-EF69-1E66-895E-F56461379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D6C59B57-A83C-7A53-4D18-FBA49EE8214D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2C884B0F-77C5-7310-F0B1-AC8655AD1750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4E352C74-B82B-FFA7-D247-EC869D6FC7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DE05376F-1588-7D96-8F5C-853778BE55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37D92A92-411B-7F12-3436-505C7BA5FF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0079D70C-36D6-572C-DC4C-FC719A4A942B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16A0DAE2-D588-D545-5BB3-D605EA0803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1D41C257-E292-30F0-D3C4-69B231F244D8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9047D9D7-0876-CA4D-5118-B11F2D88D798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16A6991E-97F8-57F1-D3DB-FC7A3F857199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C9EB6C31-579C-F6CD-57E9-F65ABF0A071B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БЫСТРЫЕ ЭКСПЕРИМЕНТЫ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8177282B-6D14-5FEA-A46C-C12FDC9450E8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C3FEB074-3C03-30C6-EF08-B74D87F5D91D}"/>
              </a:ext>
            </a:extLst>
          </p:cNvPr>
          <p:cNvSpPr txBox="1"/>
          <p:nvPr/>
        </p:nvSpPr>
        <p:spPr>
          <a:xfrm>
            <a:off x="1981374" y="2219592"/>
            <a:ext cx="9154939" cy="393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Уровень</a:t>
            </a:r>
            <a:r>
              <a:rPr lang="ru-RU" b="1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 3: Ручная доставка ценности (делается за 1-2 недели)</a:t>
            </a: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300"/>
              </a:spcBef>
              <a:buFont typeface="+mj-lt"/>
              <a:buAutoNum type="arabicPeriod" startAt="7"/>
            </a:pPr>
            <a:r>
              <a:rPr lang="ru-RU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Разбор чужого продукта: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 собрать группу людей на совместный просмотр/обсуждение </a:t>
            </a:r>
            <a:b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уже существующего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 аналога вашего продукта (или быстрая имитация с помощью ИИ) </a:t>
            </a:r>
            <a:b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 посмотреть, чего им не хватает (поиск вашего уникального предложения).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 startAt="7"/>
            </a:pPr>
            <a:r>
              <a:rPr lang="ru-RU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Микро-ивент (минимальный продукт):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 вместо трехдневного фестиваля провести двухчасовую вечеринку или лекцию в баре (или библиотеке – как вам больше нравится) на 20 человек. Если не придут на 2 часа - на 3 дня точно не поедут.</a:t>
            </a:r>
          </a:p>
          <a:p>
            <a:pPr lvl="0"/>
            <a:endParaRPr lang="ru-RU" sz="1600" dirty="0">
              <a:solidFill>
                <a:srgbClr val="424340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600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Важно:</a:t>
            </a:r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выбирайте тип теста под суть вашего продукта и учитывайте репутационные риски</a:t>
            </a:r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комбинируйте эксперименты от самого простого к более сложным для уточнения прообраза продукта</a:t>
            </a:r>
          </a:p>
          <a:p>
            <a:pPr marL="285750" lvl="0" indent="-285750">
              <a:spcBef>
                <a:spcPts val="3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сделать за месяц 3 теста средней глубины лучше, чем за полгода 1 идеальный</a:t>
            </a:r>
          </a:p>
        </p:txBody>
      </p:sp>
    </p:spTree>
    <p:extLst>
      <p:ext uri="{BB962C8B-B14F-4D97-AF65-F5344CB8AC3E}">
        <p14:creationId xmlns:p14="http://schemas.microsoft.com/office/powerpoint/2010/main" val="191781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07BE5DD7-1596-EC38-0DA1-DFB69FBC7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D1E15C17-8836-6CB7-6CA3-2143F2228A96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205478C4-48C2-6B1D-A82A-76D14A0D7AC8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F655AE58-BECA-0655-6FBC-260073EFA6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3135E42C-071C-6E02-1D26-7A4786E8AB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628FD671-0600-6F35-CF29-D940D14943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3BE29205-0D4B-CD93-09B7-0E9E1133B202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44DF4707-C75B-89EA-87EE-CF75AC49E7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830F967C-8DCC-7FE4-F8EF-19DC29DE9F43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D872F462-BFD3-525A-4723-2243A4BED26E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726D63EB-D78F-5D43-E80D-677CAE6740E3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272D4E0D-18CA-D798-8173-D2A5E659A296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ЧТО СЕГОДНЯ БУДЕМ ДЕЛАТЬ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DF4994AD-29DC-68FA-CBAC-F9A5FD2C07F7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018908AE-43FB-156E-7D03-F4D25B43F0D1}"/>
              </a:ext>
            </a:extLst>
          </p:cNvPr>
          <p:cNvSpPr txBox="1"/>
          <p:nvPr/>
        </p:nvSpPr>
        <p:spPr>
          <a:xfrm>
            <a:off x="1981374" y="2031324"/>
            <a:ext cx="9154939" cy="420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Разберём реальный кейс культурного проекта</a:t>
            </a:r>
            <a:r>
              <a:rPr lang="ru-RU" sz="1600" dirty="0">
                <a:solidFill>
                  <a:srgbClr val="E9505B"/>
                </a:solidFill>
                <a:latin typeface="+mj-lt"/>
              </a:rPr>
              <a:t> </a:t>
            </a:r>
            <a:r>
              <a:rPr lang="ru-RU" sz="1600" dirty="0"/>
              <a:t>— вместе с нашим гостем ответим на 12 ключевых вопросов продуктовой модели.</a:t>
            </a:r>
            <a:br>
              <a:rPr lang="ru-RU" sz="1600" dirty="0"/>
            </a:br>
            <a:endParaRPr lang="ru-RU" sz="160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Попробуем применить эту логику к вашим проектам </a:t>
            </a:r>
            <a:r>
              <a:rPr lang="ru-RU" sz="1600" dirty="0"/>
              <a:t>— пока слушаете интервью, кратко ответьте на те же вопросы про свой продукт (мы продублируем их в чате).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endParaRPr lang="ru-RU" sz="160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solidFill>
                  <a:srgbClr val="424340"/>
                </a:solidFill>
                <a:latin typeface="+mj-lt"/>
              </a:rPr>
              <a:t>Разберём продуктовый подход подробнее </a:t>
            </a:r>
            <a:r>
              <a:rPr lang="ru-RU" sz="1600" dirty="0"/>
              <a:t>— что такое канва бизнес-модели креативного продукта и как она помогает сделать проект устойчивым.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endParaRPr lang="ru-RU" sz="1600" dirty="0"/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/>
              <a:t>Для всех, кто захочет лучше разобраться и продолжить работу – планируется отдельное </a:t>
            </a:r>
            <a:r>
              <a:rPr lang="ru-RU" sz="1600" dirty="0">
                <a:solidFill>
                  <a:srgbClr val="424340"/>
                </a:solidFill>
                <a:latin typeface="+mj-lt"/>
              </a:rPr>
              <a:t>практическое занятие 25 марта в 19:00.</a:t>
            </a:r>
          </a:p>
        </p:txBody>
      </p:sp>
    </p:spTree>
    <p:extLst>
      <p:ext uri="{BB962C8B-B14F-4D97-AF65-F5344CB8AC3E}">
        <p14:creationId xmlns:p14="http://schemas.microsoft.com/office/powerpoint/2010/main" val="1927019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B0BD9C39-AF16-A282-BB40-1D30F29C3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C0ADBDDE-6016-2AAA-D8E6-1BE5CC317749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FB62B77D-88D6-B22D-4FA1-83606A065DB7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790712B6-4269-2A77-4686-667F2DD6D3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E07C71A2-CAED-0079-406F-0FFB5EB136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3F834D43-0199-8730-01F7-2E2A43D88D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78EFFFAF-E543-A376-F8BC-25CA66A6445C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F06FC89E-35A2-E0B9-423C-666D5BDC9A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E063F854-29E9-49FD-05BF-36D04ADAC547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4089B9C6-0852-F99B-84C0-9A350F8D64CB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539142E1-28E6-54FD-3140-FE9E9B08F487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6A679DB5-C71A-1539-63EE-E46503B38596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ГОТОВЫ ПОГРУЗИТЬСЯ В РАЗРАБОТКУ СОБСТВЕННОГО ПРОДУКТА?</a:t>
              </a:r>
              <a:endParaRPr lang="ru-RU" sz="22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89B82997-D2BB-E711-88BD-E34D18BEB6CE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5975FE7B-A81C-5011-385E-5E998865BEC2}"/>
              </a:ext>
            </a:extLst>
          </p:cNvPr>
          <p:cNvSpPr txBox="1"/>
          <p:nvPr/>
        </p:nvSpPr>
        <p:spPr>
          <a:xfrm>
            <a:off x="1981374" y="2252802"/>
            <a:ext cx="9154939" cy="27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ru-RU" dirty="0">
                <a:solidFill>
                  <a:srgbClr val="E9505B"/>
                </a:solidFill>
                <a:latin typeface="+mj-lt"/>
                <a:ea typeface="Calibri"/>
                <a:cs typeface="Calibri"/>
                <a:sym typeface="Calibri"/>
              </a:rPr>
              <a:t>Практическое онлайн-занятие с Алексеем Мокеевым</a:t>
            </a:r>
          </a:p>
          <a:p>
            <a:pPr lvl="0"/>
            <a:r>
              <a:rPr lang="ru-RU" sz="1600" dirty="0">
                <a:solidFill>
                  <a:srgbClr val="424340"/>
                </a:solidFill>
                <a:latin typeface="+mj-lt"/>
                <a:ea typeface="Calibri"/>
                <a:cs typeface="Calibri"/>
                <a:sym typeface="Calibri"/>
              </a:rPr>
              <a:t>25 марта в 19:00, продолжительность 1.5 часа</a:t>
            </a:r>
          </a:p>
          <a:p>
            <a:pPr lvl="0"/>
            <a:endParaRPr lang="ru-RU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ru-RU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Чтобы начать принять участие, выполните следующие шаги: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Запишитесь </a:t>
            </a: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6"/>
              </a:rPr>
              <a:t>https://forms.yandex.ru/cloud/69b26bcc6d2d737fe0353a69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Подготовьте описание собственного продукта по 11 блокам канвы креативного продукта (на это у вас 9 дней)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Подготовьте вопросы, которые хотели бы разобрать на встрече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ru-RU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Приходите!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17BB8C-D4CF-98DB-8384-375661D86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00" y="4997292"/>
            <a:ext cx="1258215" cy="12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0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 rot="-9900000">
            <a:off x="-758929" y="-933404"/>
            <a:ext cx="6124638" cy="8265412"/>
          </a:xfrm>
          <a:custGeom>
            <a:avLst/>
            <a:gdLst/>
            <a:ahLst/>
            <a:cxnLst/>
            <a:rect l="l" t="t" r="r" b="b"/>
            <a:pathLst>
              <a:path w="6124638" h="8265412" extrusionOk="0">
                <a:moveTo>
                  <a:pt x="1" y="8265412"/>
                </a:moveTo>
                <a:lnTo>
                  <a:pt x="0" y="1165487"/>
                </a:lnTo>
                <a:lnTo>
                  <a:pt x="4349656" y="0"/>
                </a:lnTo>
                <a:lnTo>
                  <a:pt x="6124638" y="662432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0" name="Google Shape;440;p18"/>
          <p:cNvCxnSpPr/>
          <p:nvPr/>
        </p:nvCxnSpPr>
        <p:spPr>
          <a:xfrm rot="10800000">
            <a:off x="5638800" y="823947"/>
            <a:ext cx="66675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1" name="Google Shape;441;p18"/>
          <p:cNvSpPr/>
          <p:nvPr/>
        </p:nvSpPr>
        <p:spPr>
          <a:xfrm>
            <a:off x="10736586" y="437890"/>
            <a:ext cx="1447154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rPr lang="ru-RU" sz="112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7" cy="17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1349" y="496979"/>
            <a:ext cx="160029" cy="16002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8"/>
          <p:cNvSpPr/>
          <p:nvPr/>
        </p:nvSpPr>
        <p:spPr>
          <a:xfrm>
            <a:off x="8456971" y="424573"/>
            <a:ext cx="1839634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rPr lang="ru-RU" sz="112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5" name="Google Shape;44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2706" y="496399"/>
            <a:ext cx="160029" cy="16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8"/>
          <p:cNvPicPr preferRelativeResize="0"/>
          <p:nvPr/>
        </p:nvPicPr>
        <p:blipFill rotWithShape="1">
          <a:blip r:embed="rId6"/>
          <a:srcRect l="1236" t="1448" r="1236" b="1448"/>
          <a:stretch/>
        </p:blipFill>
        <p:spPr>
          <a:xfrm>
            <a:off x="686835" y="2055000"/>
            <a:ext cx="3470298" cy="3470298"/>
          </a:xfrm>
          <a:prstGeom prst="roundRect">
            <a:avLst/>
          </a:prstGeom>
          <a:noFill/>
          <a:ln>
            <a:noFill/>
          </a:ln>
        </p:spPr>
      </p:pic>
      <p:grpSp>
        <p:nvGrpSpPr>
          <p:cNvPr id="447" name="Google Shape;447;p18"/>
          <p:cNvGrpSpPr/>
          <p:nvPr/>
        </p:nvGrpSpPr>
        <p:grpSpPr>
          <a:xfrm>
            <a:off x="9514211" y="2358498"/>
            <a:ext cx="1697524" cy="1697522"/>
            <a:chOff x="9122389" y="2390430"/>
            <a:chExt cx="1697524" cy="1697522"/>
          </a:xfrm>
        </p:grpSpPr>
        <p:sp>
          <p:nvSpPr>
            <p:cNvPr id="448" name="Google Shape;448;p18"/>
            <p:cNvSpPr/>
            <p:nvPr/>
          </p:nvSpPr>
          <p:spPr>
            <a:xfrm>
              <a:off x="9122389" y="2390430"/>
              <a:ext cx="1697524" cy="1697522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rgbClr val="4243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9" name="Google Shape;449;p18"/>
            <p:cNvPicPr preferRelativeResize="0"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" r="40370"/>
            <a:stretch>
              <a:fillRect/>
            </a:stretch>
          </p:blipFill>
          <p:spPr>
            <a:xfrm>
              <a:off x="9195452" y="2472544"/>
              <a:ext cx="1551398" cy="1533291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450" name="Google Shape;450;p18"/>
            <p:cNvSpPr/>
            <p:nvPr/>
          </p:nvSpPr>
          <p:spPr>
            <a:xfrm>
              <a:off x="9204505" y="2472546"/>
              <a:ext cx="1533292" cy="1533290"/>
            </a:xfrm>
            <a:prstGeom prst="ellipse">
              <a:avLst/>
            </a:prstGeom>
            <a:noFill/>
            <a:ln w="28575" cap="flat" cmpd="sng">
              <a:solidFill>
                <a:srgbClr val="4243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" name="Google Shape;451;p18"/>
          <p:cNvSpPr txBox="1"/>
          <p:nvPr/>
        </p:nvSpPr>
        <p:spPr>
          <a:xfrm>
            <a:off x="8780299" y="4189616"/>
            <a:ext cx="3165348" cy="89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«ПРОЕКТНОЕ ПУТЕШЕСТВИЕ»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коммуникативная игра-тренажер для развития навыков проектного мышления, разработки проектов и формирования проектных команд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ru-RU" sz="14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2" name="Google Shape;452;p18"/>
          <p:cNvSpPr txBox="1"/>
          <p:nvPr/>
        </p:nvSpPr>
        <p:spPr>
          <a:xfrm>
            <a:off x="9455150" y="5248700"/>
            <a:ext cx="2728590" cy="3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Roboto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pp.alexmokeev.ru</a:t>
            </a:r>
            <a:endParaRPr lang="en-US" sz="16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Roboto Light"/>
            </a:endParaRPr>
          </a:p>
        </p:txBody>
      </p:sp>
      <p:grpSp>
        <p:nvGrpSpPr>
          <p:cNvPr id="454" name="Google Shape;454;p18"/>
          <p:cNvGrpSpPr/>
          <p:nvPr/>
        </p:nvGrpSpPr>
        <p:grpSpPr>
          <a:xfrm>
            <a:off x="6212140" y="2358498"/>
            <a:ext cx="1697524" cy="1697522"/>
            <a:chOff x="6447004" y="2390430"/>
            <a:chExt cx="1697524" cy="1697522"/>
          </a:xfrm>
        </p:grpSpPr>
        <p:sp>
          <p:nvSpPr>
            <p:cNvPr id="455" name="Google Shape;455;p18"/>
            <p:cNvSpPr/>
            <p:nvPr/>
          </p:nvSpPr>
          <p:spPr>
            <a:xfrm>
              <a:off x="6447004" y="2390430"/>
              <a:ext cx="1697524" cy="1697522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rgbClr val="4243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6" name="Google Shape;456;p18"/>
            <p:cNvPicPr preferRelativeResize="0"/>
            <p:nvPr/>
          </p:nvPicPr>
          <p:blipFill rotWithShape="1">
            <a:blip r:embed="rId9"/>
            <a:srcRect l="101" r="101"/>
            <a:stretch/>
          </p:blipFill>
          <p:spPr>
            <a:xfrm>
              <a:off x="6529122" y="2472546"/>
              <a:ext cx="1533290" cy="153329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457" name="Google Shape;457;p18"/>
            <p:cNvSpPr/>
            <p:nvPr/>
          </p:nvSpPr>
          <p:spPr>
            <a:xfrm>
              <a:off x="6529120" y="2472546"/>
              <a:ext cx="1533292" cy="1533290"/>
            </a:xfrm>
            <a:prstGeom prst="ellipse">
              <a:avLst/>
            </a:prstGeom>
            <a:noFill/>
            <a:ln w="28575" cap="flat" cmpd="sng">
              <a:solidFill>
                <a:srgbClr val="4243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18"/>
          <p:cNvSpPr txBox="1"/>
          <p:nvPr/>
        </p:nvSpPr>
        <p:spPr>
          <a:xfrm>
            <a:off x="5432512" y="4189616"/>
            <a:ext cx="3256780" cy="89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Бизнес-трекер</a:t>
            </a:r>
            <a:r>
              <a:rPr lang="en-US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ru-RU" sz="14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федеральный эксперт и наставник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600" b="1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505B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E9505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"/>
              </a:rPr>
              <a:t>АЛЕКСЕЙ</a:t>
            </a:r>
            <a:r>
              <a:rPr lang="ru-RU" sz="2400" b="0" i="0" u="none" strike="noStrike" cap="none" dirty="0">
                <a:solidFill>
                  <a:srgbClr val="E9505B"/>
                </a:solidFill>
                <a:latin typeface="Roboto Medium"/>
                <a:ea typeface="Roboto Medium"/>
                <a:cs typeface="Roboto Medium"/>
                <a:sym typeface="Roboto"/>
              </a:rPr>
              <a:t> </a:t>
            </a:r>
            <a:r>
              <a:rPr lang="ru-RU" sz="2400" b="0" i="0" u="none" strike="noStrike" cap="none" dirty="0">
                <a:solidFill>
                  <a:srgbClr val="E9505B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Medium"/>
                <a:sym typeface="Roboto"/>
              </a:rPr>
              <a:t>МОКЕЕВ</a:t>
            </a:r>
          </a:p>
        </p:txBody>
      </p:sp>
      <p:sp>
        <p:nvSpPr>
          <p:cNvPr id="459" name="Google Shape;459;p18"/>
          <p:cNvSpPr txBox="1"/>
          <p:nvPr/>
        </p:nvSpPr>
        <p:spPr>
          <a:xfrm>
            <a:off x="6479930" y="5202256"/>
            <a:ext cx="1377003" cy="3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spc="-10" dirty="0">
                <a:solidFill>
                  <a:schemeClr val="bg1"/>
                </a:solidFill>
                <a:uFill>
                  <a:solidFill>
                    <a:srgbClr val="0462C1"/>
                  </a:solidFill>
                </a:uFill>
                <a:latin typeface="Open Sans" pitchFamily="2" charset="0"/>
                <a:ea typeface="Open Sans" pitchFamily="2" charset="0"/>
                <a:cs typeface="Open Sans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600" spc="-10" dirty="0" err="1">
                <a:solidFill>
                  <a:schemeClr val="bg1"/>
                </a:solidFill>
                <a:uFill>
                  <a:solidFill>
                    <a:srgbClr val="0462C1"/>
                  </a:solidFill>
                </a:uFill>
                <a:latin typeface="Open Sans" pitchFamily="2" charset="0"/>
                <a:ea typeface="Open Sans" pitchFamily="2" charset="0"/>
                <a:cs typeface="Open Sans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amokeev</a:t>
            </a:r>
            <a:endParaRPr lang="en-US" sz="16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62" name="Google Shape;462;p18"/>
          <p:cNvPicPr preferRelativeResize="0"/>
          <p:nvPr/>
        </p:nvPicPr>
        <p:blipFill rotWithShape="1">
          <a:blip r:embed="rId11"/>
          <a:srcRect/>
          <a:stretch/>
        </p:blipFill>
        <p:spPr>
          <a:xfrm>
            <a:off x="6276195" y="5245615"/>
            <a:ext cx="214366" cy="2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8"/>
          <p:cNvPicPr preferRelativeResize="0"/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269605" y="5292058"/>
            <a:ext cx="214366" cy="2143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18"/>
          <p:cNvGrpSpPr/>
          <p:nvPr/>
        </p:nvGrpSpPr>
        <p:grpSpPr>
          <a:xfrm>
            <a:off x="6006761" y="4639126"/>
            <a:ext cx="2108282" cy="66660"/>
            <a:chOff x="5989159" y="4443212"/>
            <a:chExt cx="2108282" cy="66660"/>
          </a:xfrm>
        </p:grpSpPr>
        <p:cxnSp>
          <p:nvCxnSpPr>
            <p:cNvPr id="466" name="Google Shape;466;p18"/>
            <p:cNvCxnSpPr/>
            <p:nvPr/>
          </p:nvCxnSpPr>
          <p:spPr>
            <a:xfrm rot="10800000">
              <a:off x="6039640" y="4476543"/>
              <a:ext cx="2021114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67" name="Google Shape;467;p18"/>
            <p:cNvSpPr/>
            <p:nvPr/>
          </p:nvSpPr>
          <p:spPr>
            <a:xfrm rot="-8100000" flipH="1">
              <a:off x="5998921" y="4452974"/>
              <a:ext cx="47136" cy="471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 rot="-8100000" flipH="1">
              <a:off x="8040543" y="4452974"/>
              <a:ext cx="47136" cy="471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p18"/>
          <p:cNvSpPr txBox="1"/>
          <p:nvPr/>
        </p:nvSpPr>
        <p:spPr>
          <a:xfrm>
            <a:off x="895288" y="5577059"/>
            <a:ext cx="3828460" cy="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340"/>
              </a:buClr>
              <a:buSzPts val="2000"/>
              <a:buFont typeface="Arial"/>
              <a:buNone/>
            </a:pPr>
            <a:r>
              <a:rPr lang="ru-RU" sz="2000" dirty="0">
                <a:solidFill>
                  <a:srgbClr val="E9505B"/>
                </a:solidFill>
                <a:latin typeface="Roboto Bold" panose="02000000000000000000" pitchFamily="2" charset="0"/>
                <a:ea typeface="Roboto Bold" panose="02000000000000000000" pitchFamily="2" charset="0"/>
                <a:sym typeface="Roboto"/>
              </a:rPr>
              <a:t>«ПУТЕВОДИТЕЛЬ»: </a:t>
            </a:r>
            <a:r>
              <a:rPr lang="ru-RU" sz="2000" i="0" u="none" strike="noStrike" cap="none" dirty="0">
                <a:solidFill>
                  <a:srgbClr val="424340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Medium"/>
                <a:sym typeface="Roboto"/>
              </a:rPr>
              <a:t>СТРОИМ МАРШРУТ К ЛИЧНОЙ ЦЕЛИ</a:t>
            </a:r>
          </a:p>
        </p:txBody>
      </p:sp>
      <p:sp>
        <p:nvSpPr>
          <p:cNvPr id="481" name="Google Shape;481;p18"/>
          <p:cNvSpPr/>
          <p:nvPr/>
        </p:nvSpPr>
        <p:spPr>
          <a:xfrm>
            <a:off x="7091934" y="418223"/>
            <a:ext cx="1535569" cy="2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"/>
              <a:buFont typeface="Arial"/>
              <a:buNone/>
            </a:pPr>
            <a:r>
              <a:rPr lang="ru-RU" sz="112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2" name="Google Shape;48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4969" y="490049"/>
            <a:ext cx="160029" cy="160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58;g34db04fde54_0_534">
            <a:extLst>
              <a:ext uri="{FF2B5EF4-FFF2-40B4-BE49-F238E27FC236}">
                <a16:creationId xmlns:a16="http://schemas.microsoft.com/office/drawing/2014/main" id="{6896D099-F153-8422-2046-8B02D067C66A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3" name="Google Shape;159;g34db04fde54_0_534">
              <a:extLst>
                <a:ext uri="{FF2B5EF4-FFF2-40B4-BE49-F238E27FC236}">
                  <a16:creationId xmlns:a16="http://schemas.microsoft.com/office/drawing/2014/main" id="{5CC748F8-1FF1-474E-3EE9-9D742EF0207B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" name="Google Shape;160;g34db04fde54_0_534">
              <a:extLst>
                <a:ext uri="{FF2B5EF4-FFF2-40B4-BE49-F238E27FC236}">
                  <a16:creationId xmlns:a16="http://schemas.microsoft.com/office/drawing/2014/main" id="{2D34D87F-EA74-5FDE-B31F-07E40F91BA06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lt1"/>
                  </a:solidFill>
                  <a:latin typeface="Roboto Black"/>
                  <a:ea typeface="Roboto Black"/>
                  <a:cs typeface="Roboto Black"/>
                  <a:sym typeface="Roboto"/>
                </a:rPr>
                <a:t>СПАСИБО ЗА ВНИМАНИЕ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6D312A60-9CF8-5027-5432-4032D786E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762270F3-2985-9479-59BE-97D2A10BC233}"/>
              </a:ext>
            </a:extLst>
          </p:cNvPr>
          <p:cNvSpPr/>
          <p:nvPr/>
        </p:nvSpPr>
        <p:spPr>
          <a:xfrm>
            <a:off x="9514401" y="2301494"/>
            <a:ext cx="2227436" cy="222743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687DE35A-D0CC-D791-9FF4-628166E4E6C8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 dirty="0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</a:t>
            </a:r>
            <a:r>
              <a:rPr lang="ru-RU" sz="1120" b="0" i="0" u="none" strike="noStrike" cap="none" dirty="0" err="1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sonko_vmeste</a:t>
            </a:r>
            <a:endParaRPr dirty="0"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F3A0D8F4-9F43-14BA-1A38-2B09174F86C2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7C04B80A-AA5B-4211-A342-FF4CA2BE1F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4D807495-BB22-EB8D-E0A4-4D33CBEAD9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2D3F3A0D-DB12-0F0E-CF4B-14BEAFAD61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9CADA32A-88BE-509F-1FDA-A4B2E236262B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279DDA18-5540-26D7-5E2F-9619E167FC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E367028C-4603-872F-11ED-D33357275C60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A17CDB9B-6459-0BBC-BA87-94A313DE597C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A13C225D-CE0F-8D82-4EDF-4636E18874D4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FB5E0BD6-4B3B-57FF-EDBB-B087FCC015A3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СПЕЦИАЛЬНЫЙ ГОСТЬ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D5AE2496-8654-ECD7-C82B-5ACF91695EFB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66140C3E-EC9F-B6F9-05E9-1E09D68D4062}"/>
              </a:ext>
            </a:extLst>
          </p:cNvPr>
          <p:cNvSpPr txBox="1"/>
          <p:nvPr/>
        </p:nvSpPr>
        <p:spPr>
          <a:xfrm>
            <a:off x="1981374" y="1943623"/>
            <a:ext cx="8077025" cy="466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>
                <a:solidFill>
                  <a:srgbClr val="E9505B"/>
                </a:solidFill>
                <a:latin typeface="+mj-lt"/>
              </a:rPr>
              <a:t>ГЕОРГИЙ ПИСАРЕВ (ВЕЛИКИЙ НОВГОРОД)</a:t>
            </a:r>
          </a:p>
          <a:p>
            <a:pPr lv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ru-RU" sz="1600" dirty="0"/>
              <a:t>общественный деятель, предприниматель в сфере мебельной </a:t>
            </a:r>
            <a:br>
              <a:rPr lang="ru-RU" sz="1600" dirty="0"/>
            </a:br>
            <a:r>
              <a:rPr lang="ru-RU" sz="1600" dirty="0"/>
              <a:t>промышленности, продюсер культурных проектов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ru-RU" sz="1600" dirty="0"/>
              <a:t>Флагманский проект — </a:t>
            </a:r>
            <a:r>
              <a:rPr lang="ru-RU" sz="1600" b="1" dirty="0"/>
              <a:t>уличный театр «Садко»</a:t>
            </a:r>
            <a:r>
              <a:rPr lang="ru-RU" sz="1600" dirty="0"/>
              <a:t>, основанный в 2019 году.</a:t>
            </a:r>
            <a:br>
              <a:rPr lang="ru-RU" sz="1600" dirty="0"/>
            </a:br>
            <a:r>
              <a:rPr lang="ru-RU" sz="1600" dirty="0"/>
              <a:t>Уникальная площадка, стилизованная под средневековую крепость рядом </a:t>
            </a:r>
            <a:br>
              <a:rPr lang="ru-RU" sz="1600" dirty="0"/>
            </a:br>
            <a:r>
              <a:rPr lang="ru-RU" sz="1600" dirty="0"/>
              <a:t>со стенами Новгородского кремля, где проходят исторические шоу </a:t>
            </a:r>
            <a:br>
              <a:rPr lang="ru-RU" sz="1600" dirty="0"/>
            </a:br>
            <a:r>
              <a:rPr lang="ru-RU" sz="1600" dirty="0"/>
              <a:t>и музыкально-театральные постановки под открытым небом.</a:t>
            </a: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ru-RU" sz="1600" b="1" dirty="0"/>
              <a:t>Проект сегодня: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ru-RU" sz="1600" dirty="0"/>
              <a:t>ориентирован на туристов и гостей Великого Новгорода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ru-RU" sz="1600" dirty="0"/>
              <a:t>ежегодно собирает десятки тысяч зрителей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ru-RU" sz="1600" dirty="0"/>
              <a:t>включает несколько театрализованных шоу и фестивальных программ</a:t>
            </a:r>
          </a:p>
          <a:p>
            <a:pPr marL="400050" lvl="0" indent="-285750">
              <a:buSzPts val="1800"/>
              <a:buFont typeface="Arial" panose="020B0604020202020204" pitchFamily="34" charset="0"/>
              <a:buChar char="•"/>
            </a:pPr>
            <a:r>
              <a:rPr lang="ru-RU" sz="1600" dirty="0"/>
              <a:t>проекты театра неоднократно становились лауреатами </a:t>
            </a:r>
            <a:br>
              <a:rPr lang="ru-RU" sz="1600" dirty="0"/>
            </a:br>
            <a:r>
              <a:rPr lang="en" sz="1600" b="1" dirty="0"/>
              <a:t>Russian Event Awards</a:t>
            </a:r>
            <a:r>
              <a:rPr lang="en" sz="1600" dirty="0"/>
              <a:t> — </a:t>
            </a:r>
            <a:r>
              <a:rPr lang="ru-RU" sz="1600" dirty="0"/>
              <a:t>национальной премии в области событийного туризма</a:t>
            </a:r>
            <a:endParaRPr lang="ru-RU" sz="1600" dirty="0">
              <a:solidFill>
                <a:srgbClr val="424340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F1F973-620C-DA75-0AC3-374603AAF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35" y="4826655"/>
            <a:ext cx="2010501" cy="10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CE32622C-4C1B-B3C7-D4A5-B0309707E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737D75F1-15C4-0042-4B38-D9C127EABB05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060516FA-3967-4B1F-1FF8-27F8BCA8BBEA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572E8E68-C0AC-875C-1870-E4E88A060E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816A612C-C885-0492-9237-54AB6F9FBD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E45AA545-A604-2FFC-B1DC-0089C78158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701BE4EE-71EB-ACB6-DBDB-E87136C9AB13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BAEFC998-DA6B-5B11-63C9-79839E9F40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F0C5AF63-4B9A-2461-A63B-190718054C6E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924E5C2F-36DC-C543-F11F-454F963BC006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30645B8D-61CE-85A3-055F-055BC6029A92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5A4178BA-63C3-CB05-3C94-F1A3C910076E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ПРОДУКТ </a:t>
              </a:r>
              <a:r>
                <a:rPr lang="en-US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VS </a:t>
              </a: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ПРОЕКТ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23BBB2F7-A5FD-1050-6BEA-19EC1051391C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478;g3526d82362a_1_133">
            <a:extLst>
              <a:ext uri="{FF2B5EF4-FFF2-40B4-BE49-F238E27FC236}">
                <a16:creationId xmlns:a16="http://schemas.microsoft.com/office/drawing/2014/main" id="{20C5FE97-F798-60F3-6898-2765075B8D4B}"/>
              </a:ext>
            </a:extLst>
          </p:cNvPr>
          <p:cNvSpPr txBox="1"/>
          <p:nvPr/>
        </p:nvSpPr>
        <p:spPr>
          <a:xfrm>
            <a:off x="1973580" y="2312987"/>
            <a:ext cx="4582962" cy="17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accent1"/>
                </a:solidFill>
                <a:latin typeface="+mj-lt"/>
                <a:ea typeface="Roboto Medium"/>
                <a:sym typeface="Roboto"/>
              </a:rPr>
              <a:t>ПРОДУКТ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Aft>
                <a:spcPts val="0"/>
              </a:spcAft>
              <a:buNone/>
            </a:pPr>
            <a: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  <a:t>это повторяющиеся действия (процессы), направленные на достижение одних и тех же целей, создание </a:t>
            </a:r>
            <a:r>
              <a:rPr lang="ru-RU" sz="1600" dirty="0">
                <a:solidFill>
                  <a:srgbClr val="424340"/>
                </a:solidFill>
                <a:latin typeface="+mj-lt"/>
                <a:ea typeface="Roboto Medium"/>
                <a:sym typeface="Roboto"/>
              </a:rPr>
              <a:t>однотипных результатов </a:t>
            </a:r>
            <a: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  <a:t>(услуг / товаров), выполняемые регулярно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</p:txBody>
      </p:sp>
      <p:pic>
        <p:nvPicPr>
          <p:cNvPr id="5" name="Google Shape;116;p4">
            <a:extLst>
              <a:ext uri="{FF2B5EF4-FFF2-40B4-BE49-F238E27FC236}">
                <a16:creationId xmlns:a16="http://schemas.microsoft.com/office/drawing/2014/main" id="{57FAF365-04EA-4817-046B-6875D82E91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3580" y="5006512"/>
            <a:ext cx="2392905" cy="10916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8;g3526d82362a_1_133">
            <a:extLst>
              <a:ext uri="{FF2B5EF4-FFF2-40B4-BE49-F238E27FC236}">
                <a16:creationId xmlns:a16="http://schemas.microsoft.com/office/drawing/2014/main" id="{079D28A2-15B3-23FF-23A5-F55A45662A1C}"/>
              </a:ext>
            </a:extLst>
          </p:cNvPr>
          <p:cNvSpPr txBox="1"/>
          <p:nvPr/>
        </p:nvSpPr>
        <p:spPr>
          <a:xfrm>
            <a:off x="7024984" y="2312987"/>
            <a:ext cx="4582962" cy="199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accent1"/>
                </a:solidFill>
                <a:latin typeface="+mj-lt"/>
                <a:ea typeface="Roboto Medium"/>
                <a:sym typeface="Roboto"/>
              </a:rPr>
              <a:t>ПРОЕКТ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  <a:t>разовые действия, направленные </a:t>
            </a:r>
            <a:b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</a:br>
            <a: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  <a:t>на создание или усовершенствование </a:t>
            </a:r>
            <a:b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</a:br>
            <a: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  <a:t>какого-то </a:t>
            </a:r>
            <a:r>
              <a:rPr lang="ru-RU" sz="1600" dirty="0">
                <a:solidFill>
                  <a:srgbClr val="424340"/>
                </a:solidFill>
                <a:latin typeface="+mj-lt"/>
                <a:ea typeface="Roboto Medium"/>
                <a:sym typeface="Roboto"/>
              </a:rPr>
              <a:t>уникального результата (товара или услуги)</a:t>
            </a:r>
            <a:r>
              <a:rPr lang="ru-RU" sz="1600" dirty="0">
                <a:solidFill>
                  <a:srgbClr val="424340"/>
                </a:solidFill>
                <a:ea typeface="Roboto Medium"/>
                <a:sym typeface="Roboto"/>
              </a:rPr>
              <a:t>, выполняемые впервые в данных условиях и ограниченные во времени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</p:txBody>
      </p:sp>
      <p:pic>
        <p:nvPicPr>
          <p:cNvPr id="9" name="Google Shape;117;p4">
            <a:extLst>
              <a:ext uri="{FF2B5EF4-FFF2-40B4-BE49-F238E27FC236}">
                <a16:creationId xmlns:a16="http://schemas.microsoft.com/office/drawing/2014/main" id="{6F2A212C-A62F-07BD-037D-A06A1C4CBAB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1934" y="5006512"/>
            <a:ext cx="2839559" cy="94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90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096A9329-1CE2-70C0-4F4D-9701ACC09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4BD9B618-9696-B49D-8267-08A8CDA355C7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4DEB7CDD-4255-F553-D9C9-ED45537DC373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449BEFB8-C172-B00E-04F0-0FA8064DD9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7C7C3BF6-3110-4086-0A12-9E5D294C67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64A236F4-DE36-98B7-1030-2E49D3AA27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95E420B4-4ED6-15A1-41B5-CAA474375DFF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827B7300-F5A5-7C86-1A56-0731D80DA0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5A18C5D7-B293-5CBB-AFF5-5BB836D826DF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67F61BCD-388F-1930-FDAE-5D95CF00C95B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A6E9038D-BE4E-3098-9D3A-2982062C6B7C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A5171A8E-A219-2A97-4B79-4683AB1759D5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ПРОДУКТ </a:t>
              </a:r>
              <a:r>
                <a:rPr lang="en-US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VS </a:t>
              </a:r>
              <a:r>
                <a:rPr lang="ru-RU" sz="28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ПРОЕКТ</a:t>
              </a:r>
              <a:endParaRPr lang="ru-RU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44825825-7D9F-BC6A-743A-21ADB26C9541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478;g3526d82362a_1_133">
            <a:extLst>
              <a:ext uri="{FF2B5EF4-FFF2-40B4-BE49-F238E27FC236}">
                <a16:creationId xmlns:a16="http://schemas.microsoft.com/office/drawing/2014/main" id="{90D6D2CD-907A-335E-184F-D37DD0BD093A}"/>
              </a:ext>
            </a:extLst>
          </p:cNvPr>
          <p:cNvSpPr txBox="1"/>
          <p:nvPr/>
        </p:nvSpPr>
        <p:spPr>
          <a:xfrm>
            <a:off x="1973580" y="2312987"/>
            <a:ext cx="4705012" cy="251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accent1"/>
                </a:solidFill>
                <a:latin typeface="+mj-lt"/>
                <a:ea typeface="Roboto Medium"/>
                <a:sym typeface="Roboto"/>
              </a:rPr>
              <a:t>ПРОДУКТ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  <a:p>
            <a:pPr marL="342900" lvl="0" indent="-342900">
              <a:buAutoNum type="arabicPeriod"/>
            </a:pP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Сроков нет – работа в реальном времени</a:t>
            </a:r>
          </a:p>
          <a:p>
            <a:pPr marL="342900" lvl="0" indent="-342900">
              <a:buAutoNum type="arabicPeriod"/>
            </a:pPr>
            <a:r>
              <a:rPr lang="ru-RU" sz="1600" dirty="0">
                <a:solidFill>
                  <a:schemeClr val="dk1"/>
                </a:solidFill>
                <a:cs typeface="Calibri"/>
              </a:rPr>
              <a:t>Результат повторяющийся (с </a:t>
            </a:r>
            <a:r>
              <a:rPr lang="en" sz="1600" dirty="0">
                <a:solidFill>
                  <a:schemeClr val="dk1"/>
                </a:solidFill>
                <a:cs typeface="Calibri"/>
              </a:rPr>
              <a:t>min </a:t>
            </a:r>
            <a:r>
              <a:rPr lang="ru-RU" sz="1600" dirty="0">
                <a:solidFill>
                  <a:schemeClr val="dk1"/>
                </a:solidFill>
                <a:cs typeface="Calibri"/>
              </a:rPr>
              <a:t>различий)</a:t>
            </a:r>
          </a:p>
          <a:p>
            <a:pPr marL="342900" lvl="0" indent="-342900">
              <a:buAutoNum type="arabicPeriod"/>
            </a:pPr>
            <a:r>
              <a:rPr lang="ru-RU" sz="1600" dirty="0">
                <a:solidFill>
                  <a:schemeClr val="dk1"/>
                </a:solidFill>
                <a:cs typeface="Calibri"/>
              </a:rPr>
              <a:t>Команда постоянная</a:t>
            </a:r>
          </a:p>
          <a:p>
            <a:pPr marL="342900" lvl="0" indent="-342900">
              <a:buAutoNum type="arabicPeriod"/>
            </a:pPr>
            <a:r>
              <a:rPr lang="ru-RU" sz="1600" dirty="0">
                <a:solidFill>
                  <a:schemeClr val="dk1"/>
                </a:solidFill>
                <a:cs typeface="Calibri"/>
              </a:rPr>
              <a:t>Устойчивость: [доходы] – [расходы] (</a:t>
            </a:r>
            <a:r>
              <a:rPr lang="en" sz="1600" dirty="0">
                <a:solidFill>
                  <a:schemeClr val="dk1"/>
                </a:solidFill>
                <a:cs typeface="Calibri"/>
              </a:rPr>
              <a:t>P&amp;L)</a:t>
            </a:r>
            <a:endParaRPr lang="ru-RU" sz="1600" dirty="0">
              <a:solidFill>
                <a:schemeClr val="dk1"/>
              </a:solidFill>
              <a:cs typeface="Calibri"/>
            </a:endParaRPr>
          </a:p>
          <a:p>
            <a:pPr marL="342900" lvl="0" indent="-342900">
              <a:buAutoNum type="arabicPeriod"/>
            </a:pPr>
            <a:r>
              <a:rPr lang="ru-RU" sz="1600" dirty="0">
                <a:solidFill>
                  <a:schemeClr val="dk1"/>
                </a:solidFill>
                <a:cs typeface="Calibri"/>
              </a:rPr>
              <a:t>Ключевой вопрос модели:</a:t>
            </a:r>
            <a:br>
              <a:rPr lang="ru-RU" sz="1600" dirty="0">
                <a:solidFill>
                  <a:schemeClr val="dk1"/>
                </a:solidFill>
                <a:cs typeface="Calibri"/>
              </a:rPr>
            </a:br>
            <a:r>
              <a:rPr lang="ru-RU" sz="1600" dirty="0">
                <a:solidFill>
                  <a:schemeClr val="dk1"/>
                </a:solidFill>
                <a:cs typeface="Calibri"/>
              </a:rPr>
              <a:t> - продукт: время доставки / </a:t>
            </a:r>
            <a:r>
              <a:rPr lang="en" sz="1600" dirty="0">
                <a:solidFill>
                  <a:schemeClr val="dk1"/>
                </a:solidFill>
                <a:cs typeface="Calibri"/>
              </a:rPr>
              <a:t>P&amp;L /</a:t>
            </a:r>
            <a:r>
              <a:rPr lang="ru-RU" sz="1600" dirty="0">
                <a:solidFill>
                  <a:schemeClr val="dk1"/>
                </a:solidFill>
                <a:cs typeface="Calibri"/>
              </a:rPr>
              <a:t> стратегия</a:t>
            </a:r>
            <a:br>
              <a:rPr lang="ru-RU" sz="1600" dirty="0">
                <a:solidFill>
                  <a:schemeClr val="dk1"/>
                </a:solidFill>
                <a:cs typeface="Calibri"/>
              </a:rPr>
            </a:br>
            <a:r>
              <a:rPr lang="ru-RU" sz="1600" dirty="0">
                <a:solidFill>
                  <a:schemeClr val="dk1"/>
                </a:solidFill>
                <a:cs typeface="Calibri"/>
              </a:rPr>
              <a:t> - бизнес: компания / клиент / конкуренты</a:t>
            </a:r>
          </a:p>
          <a:p>
            <a:pPr marL="342900" lvl="0" indent="-342900">
              <a:buAutoNum type="arabicPeriod"/>
            </a:pPr>
            <a:endParaRPr lang="en" sz="1600" dirty="0"/>
          </a:p>
          <a:p>
            <a:pPr marL="342900" lvl="0" indent="-342900">
              <a:buAutoNum type="arabicPeriod"/>
            </a:pPr>
            <a:endParaRPr lang="ru-RU" sz="1600" dirty="0"/>
          </a:p>
          <a:p>
            <a:pPr marL="342900" lvl="0" indent="-342900">
              <a:buAutoNum type="arabicPeriod"/>
            </a:pPr>
            <a:endParaRPr lang="ru-RU" sz="1600"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</p:txBody>
      </p:sp>
      <p:pic>
        <p:nvPicPr>
          <p:cNvPr id="5" name="Google Shape;116;p4">
            <a:extLst>
              <a:ext uri="{FF2B5EF4-FFF2-40B4-BE49-F238E27FC236}">
                <a16:creationId xmlns:a16="http://schemas.microsoft.com/office/drawing/2014/main" id="{D5253E1A-F7F7-8A15-F7CA-36FA56603C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3580" y="5291428"/>
            <a:ext cx="2392905" cy="10916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8;g3526d82362a_1_133">
            <a:extLst>
              <a:ext uri="{FF2B5EF4-FFF2-40B4-BE49-F238E27FC236}">
                <a16:creationId xmlns:a16="http://schemas.microsoft.com/office/drawing/2014/main" id="{39FB4567-CD44-7C49-CDC7-19F98C4A5DAD}"/>
              </a:ext>
            </a:extLst>
          </p:cNvPr>
          <p:cNvSpPr txBox="1"/>
          <p:nvPr/>
        </p:nvSpPr>
        <p:spPr>
          <a:xfrm>
            <a:off x="7024984" y="2312987"/>
            <a:ext cx="4582962" cy="251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accent1"/>
                </a:solidFill>
                <a:latin typeface="+mj-lt"/>
                <a:ea typeface="Roboto Medium"/>
                <a:sym typeface="Roboto"/>
              </a:rPr>
              <a:t>ПРОЕКТ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/>
              </a:solidFill>
              <a:latin typeface="+mj-lt"/>
              <a:ea typeface="Roboto Medium"/>
              <a:sym typeface="Roboto"/>
            </a:endParaRPr>
          </a:p>
          <a:p>
            <a:pPr marL="342900" indent="-342900">
              <a:buFontTx/>
              <a:buAutoNum type="arabicPeriod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Roboto Light"/>
                <a:ea typeface="+mn-ea"/>
                <a:cs typeface="Calibri"/>
                <a:sym typeface="Calibri"/>
              </a:rPr>
              <a:t>Сроки заданы четко и известны заранее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Roboto Light"/>
                <a:ea typeface="+mn-ea"/>
                <a:cs typeface="Calibri"/>
              </a:rPr>
              <a:t>Уникальный результат, не повторяется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Roboto Light"/>
                <a:ea typeface="+mn-ea"/>
                <a:cs typeface="Calibri"/>
              </a:rPr>
              <a:t>Команда набирается и распускается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Roboto Light"/>
                <a:ea typeface="+mn-ea"/>
                <a:cs typeface="Calibri"/>
              </a:rPr>
              <a:t>Бюдже</a:t>
            </a:r>
            <a:r>
              <a:rPr lang="ru-RU" sz="1600" dirty="0">
                <a:solidFill>
                  <a:srgbClr val="424340"/>
                </a:solidFill>
                <a:latin typeface="Roboto Light"/>
                <a:cs typeface="Calibri"/>
              </a:rPr>
              <a:t>т известен в начале на весь проект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24340"/>
              </a:solidFill>
              <a:effectLst/>
              <a:uLnTx/>
              <a:uFillTx/>
              <a:latin typeface="Roboto Light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340"/>
                </a:solidFill>
                <a:effectLst/>
                <a:uLnTx/>
                <a:uFillTx/>
                <a:latin typeface="Roboto Light"/>
                <a:ea typeface="+mn-ea"/>
                <a:cs typeface="Calibri"/>
              </a:rPr>
              <a:t>Ключевой вопрос модели:</a:t>
            </a:r>
            <a:r>
              <a:rPr lang="ru-RU" sz="1600" dirty="0">
                <a:solidFill>
                  <a:srgbClr val="424340"/>
                </a:solidFill>
                <a:latin typeface="Roboto Light"/>
                <a:cs typeface="Calibri"/>
              </a:rPr>
              <a:t> проектный треугольник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24340"/>
              </a:solidFill>
              <a:effectLst/>
              <a:uLnTx/>
              <a:uFillTx/>
              <a:latin typeface="Roboto Light"/>
              <a:ea typeface="+mn-ea"/>
              <a:cs typeface="Calibri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ru-RU" sz="2000" dirty="0">
              <a:solidFill>
                <a:srgbClr val="424340"/>
              </a:solidFill>
              <a:ea typeface="Roboto Medium"/>
              <a:sym typeface="Roboto"/>
            </a:endParaRPr>
          </a:p>
        </p:txBody>
      </p:sp>
      <p:pic>
        <p:nvPicPr>
          <p:cNvPr id="9" name="Google Shape;117;p4">
            <a:extLst>
              <a:ext uri="{FF2B5EF4-FFF2-40B4-BE49-F238E27FC236}">
                <a16:creationId xmlns:a16="http://schemas.microsoft.com/office/drawing/2014/main" id="{012FBAFE-89A8-5FD5-A02B-D2BDE10E91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5000" y="5291428"/>
            <a:ext cx="2788712" cy="929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65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250BAD42-5588-E158-CADD-3CD5A4F2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5808FA2C-3AE4-76AC-AF1A-4BCDE3759378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CF10A7CD-B23F-27A3-AC38-F5F0CCA25BBD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043D5378-6718-8DF9-1C57-344D77535A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B678BC13-495B-2411-6887-77F6950E12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DE189C0D-1DC3-FFCE-4160-0E02B6C524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4EE4AC47-7182-925C-8076-DA71D62B610D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BD3D369C-6010-CBFA-3B7F-A8DE84E59E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EFE8799A-30CA-B226-1E03-F624A840BB2C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34B7C122-E1A0-ED74-02EF-7DED0A92C93C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D72F993B-F6E1-532D-733F-C840126C6283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E0BCE23E-0473-7EC1-0F68-FE5D9F2E2240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МАТРИЦА ПРОЕКТА —</a:t>
              </a:r>
              <a:br>
                <a:rPr lang="ru-RU" sz="22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2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«ПРОЕКТНЫЙ ЭКСПРЕСС»</a:t>
              </a:r>
              <a:endParaRPr lang="ru-RU" sz="22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BD1C74A7-D5FB-E059-4FEF-ADD68C3B115C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Google Shape;212;p6">
            <a:extLst>
              <a:ext uri="{FF2B5EF4-FFF2-40B4-BE49-F238E27FC236}">
                <a16:creationId xmlns:a16="http://schemas.microsoft.com/office/drawing/2014/main" id="{DA376381-26AC-9BBD-E1D1-E29999CA0590}"/>
              </a:ext>
            </a:extLst>
          </p:cNvPr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5125589" y="1937637"/>
            <a:ext cx="6506782" cy="4598072"/>
          </a:xfrm>
          <a:custGeom>
            <a:avLst/>
            <a:gdLst/>
            <a:ahLst/>
            <a:cxnLst/>
            <a:rect l="l" t="t" r="r" b="b"/>
            <a:pathLst>
              <a:path w="5865840" h="4143487" extrusionOk="0">
                <a:moveTo>
                  <a:pt x="0" y="0"/>
                </a:moveTo>
                <a:lnTo>
                  <a:pt x="5865840" y="0"/>
                </a:lnTo>
                <a:lnTo>
                  <a:pt x="5865840" y="3583156"/>
                </a:lnTo>
                <a:lnTo>
                  <a:pt x="5305509" y="4143487"/>
                </a:lnTo>
                <a:lnTo>
                  <a:pt x="0" y="4143487"/>
                </a:lnTo>
                <a:close/>
              </a:path>
            </a:pathLst>
          </a:custGeom>
          <a:noFill/>
          <a:ln>
            <a:noFill/>
          </a:ln>
          <a:effectLst>
            <a:outerShdw blurRad="254000" dist="165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B1A94A-C7BE-6BC2-39E2-1AD47605216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25590" y="2278679"/>
            <a:ext cx="850780" cy="85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A01382-5574-B44D-680C-5958E715F99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79610" y="2951987"/>
            <a:ext cx="850779" cy="850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65E3E7-6579-48D8-5C3C-E3702E0568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22706" y="2867661"/>
            <a:ext cx="935105" cy="93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FA9F1A-0332-E022-472B-2923F312ED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90807" y="2867661"/>
            <a:ext cx="935105" cy="93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5F874-DB3A-DF04-F1C9-1F285B618EA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22706" y="3550568"/>
            <a:ext cx="935105" cy="93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4305A6-C8E9-FC93-16AB-35CD703DA25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91185" y="3542296"/>
            <a:ext cx="850779" cy="850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77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B4558F7F-B278-8F70-E90E-66A9F70CF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02F93F3E-BBF4-8229-4BAE-4CB4C28F5D1B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DE015319-464D-5EB1-75B5-B4538F5A42FF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49AE3C7F-5336-4010-9880-41CEA62D3F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0D4818CA-34D3-6DF1-1F76-74C0B2300E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C2FD626E-0C29-604F-76DE-D278BF1512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A64B682E-EC9A-C685-A5E4-A34E93C84082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D85AFCC1-4906-7D01-4C2D-DF3D71377E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696A2234-3CBC-720E-00B6-7CB07804DF14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4C9064F7-E68C-C7CE-2DF7-DEA60088D0B7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AA565915-20C1-DA20-C106-44C9E4D099C3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934BE6F7-55A1-CA17-B871-7AB58DF299FA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ПАСПОРТ ПРОЕКТА — ИГРА-ТРЕНАЖЕР «ПРОЕКТНОЕ ПУТЕШЕСТВИЕ»</a:t>
              </a:r>
              <a:endParaRPr lang="ru-RU" sz="22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4662C9FD-2F3A-95F1-F539-3C3C55C56D24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148;p7">
            <a:extLst>
              <a:ext uri="{FF2B5EF4-FFF2-40B4-BE49-F238E27FC236}">
                <a16:creationId xmlns:a16="http://schemas.microsoft.com/office/drawing/2014/main" id="{F1E2E7F4-C25A-87B3-0D91-945D545BDA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3911" y="1987319"/>
            <a:ext cx="8080636" cy="4641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180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>
          <a:extLst>
            <a:ext uri="{FF2B5EF4-FFF2-40B4-BE49-F238E27FC236}">
              <a16:creationId xmlns:a16="http://schemas.microsoft.com/office/drawing/2014/main" id="{0B63F342-41D7-AEF4-4BE8-C05246FB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26d82362a_1_133">
            <a:extLst>
              <a:ext uri="{FF2B5EF4-FFF2-40B4-BE49-F238E27FC236}">
                <a16:creationId xmlns:a16="http://schemas.microsoft.com/office/drawing/2014/main" id="{A3F12BF7-1A18-F77C-F590-76A96DF80F54}"/>
              </a:ext>
            </a:extLst>
          </p:cNvPr>
          <p:cNvSpPr/>
          <p:nvPr/>
        </p:nvSpPr>
        <p:spPr>
          <a:xfrm>
            <a:off x="10736586" y="437890"/>
            <a:ext cx="14472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@sonko_vmeste</a:t>
            </a:r>
            <a:endParaRPr/>
          </a:p>
        </p:txBody>
      </p:sp>
      <p:sp>
        <p:nvSpPr>
          <p:cNvPr id="467" name="Google Shape;467;g3526d82362a_1_133">
            <a:extLst>
              <a:ext uri="{FF2B5EF4-FFF2-40B4-BE49-F238E27FC236}">
                <a16:creationId xmlns:a16="http://schemas.microsoft.com/office/drawing/2014/main" id="{58FCB7C9-879F-0EDB-F77F-4B9F3C4F638A}"/>
              </a:ext>
            </a:extLst>
          </p:cNvPr>
          <p:cNvSpPr/>
          <p:nvPr/>
        </p:nvSpPr>
        <p:spPr>
          <a:xfrm>
            <a:off x="7091934" y="418223"/>
            <a:ext cx="15357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rescentr47.ru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8" name="Google Shape;468;g3526d82362a_1_133">
            <a:extLst>
              <a:ext uri="{FF2B5EF4-FFF2-40B4-BE49-F238E27FC236}">
                <a16:creationId xmlns:a16="http://schemas.microsoft.com/office/drawing/2014/main" id="{FB8D2557-53A0-6216-FB3F-734DAABCA2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973" y="483699"/>
            <a:ext cx="179596" cy="1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3526d82362a_1_133">
            <a:extLst>
              <a:ext uri="{FF2B5EF4-FFF2-40B4-BE49-F238E27FC236}">
                <a16:creationId xmlns:a16="http://schemas.microsoft.com/office/drawing/2014/main" id="{CA413C28-62D4-5DE2-74D4-B3E6AC50EB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4969" y="490049"/>
            <a:ext cx="160031" cy="1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526d82362a_1_133">
            <a:extLst>
              <a:ext uri="{FF2B5EF4-FFF2-40B4-BE49-F238E27FC236}">
                <a16:creationId xmlns:a16="http://schemas.microsoft.com/office/drawing/2014/main" id="{CC90B013-1745-CF1E-0238-08C6E31C95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349" y="49697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526d82362a_1_133">
            <a:extLst>
              <a:ext uri="{FF2B5EF4-FFF2-40B4-BE49-F238E27FC236}">
                <a16:creationId xmlns:a16="http://schemas.microsoft.com/office/drawing/2014/main" id="{B367C024-0E0B-2861-D96C-B5C459B28B2C}"/>
              </a:ext>
            </a:extLst>
          </p:cNvPr>
          <p:cNvSpPr/>
          <p:nvPr/>
        </p:nvSpPr>
        <p:spPr>
          <a:xfrm>
            <a:off x="8456971" y="424573"/>
            <a:ext cx="18396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719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" b="0" i="0" u="none" strike="noStrike" cap="none">
                <a:solidFill>
                  <a:srgbClr val="424340"/>
                </a:solidFill>
                <a:latin typeface="Open Sans"/>
                <a:ea typeface="Open Sans"/>
                <a:cs typeface="Open Sans"/>
                <a:sym typeface="Open Sans"/>
              </a:rPr>
              <a:t>проектныйэкспресс.рф</a:t>
            </a:r>
            <a:endParaRPr sz="1120" b="1" i="0" u="none" strike="noStrike" cap="none">
              <a:solidFill>
                <a:srgbClr val="424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g3526d82362a_1_133">
            <a:extLst>
              <a:ext uri="{FF2B5EF4-FFF2-40B4-BE49-F238E27FC236}">
                <a16:creationId xmlns:a16="http://schemas.microsoft.com/office/drawing/2014/main" id="{E59BA907-5E2B-A6CD-2FE3-0E8808F891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706" y="496399"/>
            <a:ext cx="160031" cy="16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526d82362a_1_133">
            <a:extLst>
              <a:ext uri="{FF2B5EF4-FFF2-40B4-BE49-F238E27FC236}">
                <a16:creationId xmlns:a16="http://schemas.microsoft.com/office/drawing/2014/main" id="{1FEDDEF7-396A-BEFB-C06A-303A761D8114}"/>
              </a:ext>
            </a:extLst>
          </p:cNvPr>
          <p:cNvSpPr/>
          <p:nvPr/>
        </p:nvSpPr>
        <p:spPr>
          <a:xfrm rot="-9895252">
            <a:off x="-852448" y="-448768"/>
            <a:ext cx="2340364" cy="7276824"/>
          </a:xfrm>
          <a:custGeom>
            <a:avLst/>
            <a:gdLst/>
            <a:ahLst/>
            <a:cxnLst/>
            <a:rect l="l" t="t" r="r" b="b"/>
            <a:pathLst>
              <a:path w="2341740" h="7281103" extrusionOk="0">
                <a:moveTo>
                  <a:pt x="1" y="7281103"/>
                </a:moveTo>
                <a:lnTo>
                  <a:pt x="0" y="149758"/>
                </a:lnTo>
                <a:lnTo>
                  <a:pt x="558904" y="0"/>
                </a:lnTo>
                <a:lnTo>
                  <a:pt x="2341740" y="665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g3526d82362a_1_133">
            <a:extLst>
              <a:ext uri="{FF2B5EF4-FFF2-40B4-BE49-F238E27FC236}">
                <a16:creationId xmlns:a16="http://schemas.microsoft.com/office/drawing/2014/main" id="{2A4E67D6-84D6-48E2-3EE6-B5AAF161E438}"/>
              </a:ext>
            </a:extLst>
          </p:cNvPr>
          <p:cNvGrpSpPr/>
          <p:nvPr/>
        </p:nvGrpSpPr>
        <p:grpSpPr>
          <a:xfrm>
            <a:off x="549907" y="536608"/>
            <a:ext cx="6039306" cy="1513899"/>
            <a:chOff x="2365470" y="4086817"/>
            <a:chExt cx="11343550" cy="2704840"/>
          </a:xfrm>
        </p:grpSpPr>
        <p:sp>
          <p:nvSpPr>
            <p:cNvPr id="475" name="Google Shape;475;g3526d82362a_1_133">
              <a:extLst>
                <a:ext uri="{FF2B5EF4-FFF2-40B4-BE49-F238E27FC236}">
                  <a16:creationId xmlns:a16="http://schemas.microsoft.com/office/drawing/2014/main" id="{44D1D767-EECB-41D1-8F33-AECF9A6C41D8}"/>
                </a:ext>
              </a:extLst>
            </p:cNvPr>
            <p:cNvSpPr/>
            <p:nvPr/>
          </p:nvSpPr>
          <p:spPr>
            <a:xfrm rot="-245776">
              <a:off x="2631678" y="4756011"/>
              <a:ext cx="11032784" cy="1643691"/>
            </a:xfrm>
            <a:prstGeom prst="rect">
              <a:avLst/>
            </a:prstGeom>
            <a:solidFill>
              <a:srgbClr val="E9505B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4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476" name="Google Shape;476;g3526d82362a_1_133">
              <a:extLst>
                <a:ext uri="{FF2B5EF4-FFF2-40B4-BE49-F238E27FC236}">
                  <a16:creationId xmlns:a16="http://schemas.microsoft.com/office/drawing/2014/main" id="{278E6EF4-DEE3-5FD0-A635-4D70C5F2DAFA}"/>
                </a:ext>
              </a:extLst>
            </p:cNvPr>
            <p:cNvSpPr/>
            <p:nvPr/>
          </p:nvSpPr>
          <p:spPr>
            <a:xfrm rot="-311615">
              <a:off x="2416323" y="4582834"/>
              <a:ext cx="11032795" cy="1624266"/>
            </a:xfrm>
            <a:prstGeom prst="rect">
              <a:avLst/>
            </a:prstGeom>
            <a:solidFill>
              <a:srgbClr val="424340"/>
            </a:solidFill>
            <a:ln>
              <a:noFill/>
            </a:ln>
            <a:effectLst>
              <a:outerShdw blurRad="1905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ПОЧЕМУ ЭТО НЕ РАБОТАЕТ </a:t>
              </a:r>
              <a:b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</a:br>
              <a:r>
                <a:rPr lang="ru-RU" sz="2400" dirty="0">
                  <a:solidFill>
                    <a:schemeClr val="lt1"/>
                  </a:solidFill>
                  <a:latin typeface="+mj-lt"/>
                  <a:ea typeface="Roboto Medium"/>
                  <a:cs typeface="Roboto Medium"/>
                  <a:sym typeface="Roboto"/>
                </a:rPr>
                <a:t>ДЛЯ ПРОДУКТА</a:t>
              </a:r>
              <a:endParaRPr lang="ru-RU" sz="2400" dirty="0">
                <a:latin typeface="+mj-lt"/>
              </a:endParaRPr>
            </a:p>
          </p:txBody>
        </p:sp>
      </p:grpSp>
      <p:cxnSp>
        <p:nvCxnSpPr>
          <p:cNvPr id="477" name="Google Shape;477;g3526d82362a_1_133">
            <a:extLst>
              <a:ext uri="{FF2B5EF4-FFF2-40B4-BE49-F238E27FC236}">
                <a16:creationId xmlns:a16="http://schemas.microsoft.com/office/drawing/2014/main" id="{8B913E46-F3B6-49BC-BD25-1FC02CEE0B52}"/>
              </a:ext>
            </a:extLst>
          </p:cNvPr>
          <p:cNvCxnSpPr/>
          <p:nvPr/>
        </p:nvCxnSpPr>
        <p:spPr>
          <a:xfrm rot="10800000">
            <a:off x="6945000" y="823947"/>
            <a:ext cx="5361300" cy="0"/>
          </a:xfrm>
          <a:prstGeom prst="straightConnector1">
            <a:avLst/>
          </a:prstGeom>
          <a:noFill/>
          <a:ln w="12700" cap="flat" cmpd="sng">
            <a:solidFill>
              <a:srgbClr val="4243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211;g3526d82362a_1_28">
            <a:extLst>
              <a:ext uri="{FF2B5EF4-FFF2-40B4-BE49-F238E27FC236}">
                <a16:creationId xmlns:a16="http://schemas.microsoft.com/office/drawing/2014/main" id="{9894FE85-F83C-88AD-A0AF-BDDEE284849F}"/>
              </a:ext>
            </a:extLst>
          </p:cNvPr>
          <p:cNvSpPr txBox="1"/>
          <p:nvPr/>
        </p:nvSpPr>
        <p:spPr>
          <a:xfrm>
            <a:off x="1981374" y="2213613"/>
            <a:ext cx="9154939" cy="432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E9505B"/>
                </a:solidFill>
                <a:latin typeface="+mj-lt"/>
              </a:rPr>
              <a:t>1. Разные цели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Проект: выполнить заранее описанный план и «сдать результат»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Продукт: найти/доказать ценность для аудитории и удерживать её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42434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E9505B"/>
                </a:solidFill>
                <a:latin typeface="+mj-lt"/>
              </a:rPr>
              <a:t>2. Разный фокус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Проект: ключевой «клиент» — заказчик/грантодатель и его требования.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Продукт: ключевой клиент — конечный пользователь (зритель/слушатель/участник) и его выбор.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42434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E9505B"/>
                </a:solidFill>
                <a:latin typeface="+mj-lt"/>
              </a:rPr>
              <a:t>3. Внутренние изменения трактуются по-разному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Проект: изменения = риск, отклонение от согласованного объёма / срока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Продукт: изменения = нормальный ответ на обратную связь и данные.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42434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E9505B"/>
                </a:solidFill>
                <a:latin typeface="+mj-lt"/>
              </a:rPr>
              <a:t>4. Разные жизненный цикл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Проект: есть понятный финал (сделали → отчитались → закрыли)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24340"/>
                </a:solidFill>
              </a:rPr>
              <a:t>Продукт: после запуска всё только начинается (итерации, улучшения, рост, монетизация)</a:t>
            </a:r>
          </a:p>
          <a:p>
            <a:pPr>
              <a:lnSpc>
                <a:spcPct val="90000"/>
              </a:lnSpc>
            </a:pPr>
            <a:endParaRPr lang="ru-RU" sz="1400" dirty="0">
              <a:solidFill>
                <a:srgbClr val="42434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E9505B"/>
                </a:solidFill>
                <a:latin typeface="+mj-lt"/>
              </a:rPr>
              <a:t>Вывод: </a:t>
            </a:r>
            <a:r>
              <a:rPr lang="ru-RU" sz="1400" dirty="0">
                <a:solidFill>
                  <a:srgbClr val="424340"/>
                </a:solidFill>
              </a:rPr>
              <a:t>для продукта должна быть другая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743628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pe_nw_25">
      <a:dk1>
        <a:srgbClr val="424340"/>
      </a:dk1>
      <a:lt1>
        <a:sysClr val="window" lastClr="FFFFFF"/>
      </a:lt1>
      <a:dk2>
        <a:srgbClr val="44546A"/>
      </a:dk2>
      <a:lt2>
        <a:srgbClr val="E7E6E6"/>
      </a:lt2>
      <a:accent1>
        <a:srgbClr val="E9505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_nw_25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3301</Words>
  <Application>Microsoft Macintosh PowerPoint</Application>
  <PresentationFormat>Широкоэкранный</PresentationFormat>
  <Paragraphs>365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Calibri</vt:lpstr>
      <vt:lpstr>Open Sans</vt:lpstr>
      <vt:lpstr>Open Sans </vt:lpstr>
      <vt:lpstr>Roboto</vt:lpstr>
      <vt:lpstr>Roboto Black</vt:lpstr>
      <vt:lpstr>Roboto Bold</vt:lpstr>
      <vt:lpstr>Roboto Light</vt:lpstr>
      <vt:lpstr>Roboto Medium</vt:lpstr>
      <vt:lpstr>Roboto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Сергей Кожухов</dc:creator>
  <cp:lastModifiedBy>Софья Придворова</cp:lastModifiedBy>
  <cp:revision>9</cp:revision>
  <dcterms:created xsi:type="dcterms:W3CDTF">2025-11-14T12:51:09Z</dcterms:created>
  <dcterms:modified xsi:type="dcterms:W3CDTF">2026-03-13T12:38:20Z</dcterms:modified>
</cp:coreProperties>
</file>