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81" r:id="rId2"/>
    <p:sldId id="282" r:id="rId3"/>
    <p:sldId id="292" r:id="rId4"/>
    <p:sldId id="291" r:id="rId5"/>
    <p:sldId id="293" r:id="rId6"/>
    <p:sldId id="331" r:id="rId7"/>
    <p:sldId id="300" r:id="rId8"/>
    <p:sldId id="299" r:id="rId9"/>
    <p:sldId id="324" r:id="rId10"/>
    <p:sldId id="257" r:id="rId11"/>
    <p:sldId id="325" r:id="rId12"/>
    <p:sldId id="326" r:id="rId13"/>
    <p:sldId id="328" r:id="rId14"/>
    <p:sldId id="329" r:id="rId15"/>
    <p:sldId id="330" r:id="rId16"/>
    <p:sldId id="332" r:id="rId17"/>
    <p:sldId id="323" r:id="rId18"/>
    <p:sldId id="309" r:id="rId19"/>
    <p:sldId id="333" r:id="rId20"/>
    <p:sldId id="310" r:id="rId21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Open Sans SemiBold" panose="020B0706030804020204"/>
      <p:bold r:id="rId27"/>
      <p:boldItalic r:id="rId28"/>
    </p:embeddedFont>
    <p:embeddedFont>
      <p:font typeface="Montserrat Black" panose="020B0604020202020204" charset="-52"/>
      <p:bold r:id="rId29"/>
      <p:boldItalic r:id="rId30"/>
    </p:embeddedFont>
    <p:embeddedFont>
      <p:font typeface="Roboto Light" panose="020B0604020202020204" charset="0"/>
      <p:regular r:id="rId31"/>
      <p:italic r:id="rId32"/>
    </p:embeddedFont>
    <p:embeddedFont>
      <p:font typeface="Open Sans SemiBold" panose="020B0706030804020204"/>
      <p:bold r:id="rId27"/>
      <p:boldItalic r:id="rId28"/>
    </p:embeddedFont>
    <p:embeddedFont>
      <p:font typeface="Open Sans Light"/>
      <p:regular r:id="rId33"/>
      <p:italic r:id="rId34"/>
    </p:embeddedFont>
    <p:embeddedFont>
      <p:font typeface="Montserrat Medium" panose="020B0604020202020204" charset="-52"/>
      <p:regular r:id="rId35"/>
      <p:italic r:id="rId36"/>
    </p:embeddedFont>
    <p:embeddedFont>
      <p:font typeface="Roboto Black" panose="020B0604020202020204" charset="0"/>
      <p:bold r:id="rId37"/>
      <p:boldItalic r:id="rId38"/>
    </p:embeddedFont>
    <p:embeddedFont>
      <p:font typeface="Roboto Condensed" panose="020B0604020202020204" charset="0"/>
      <p:regular r:id="rId39"/>
      <p:bold r:id="rId40"/>
      <p:italic r:id="rId41"/>
      <p:boldItalic r:id="rId42"/>
    </p:embeddedFont>
    <p:embeddedFont>
      <p:font typeface="Roboto Bold" panose="020B0604020202020204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45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pos="438" userDrawn="1">
          <p15:clr>
            <a:srgbClr val="A4A3A4"/>
          </p15:clr>
        </p15:guide>
        <p15:guide id="8" pos="5768">
          <p15:clr>
            <a:srgbClr val="A4A3A4"/>
          </p15:clr>
        </p15:guide>
        <p15:guide id="9" pos="7242" userDrawn="1">
          <p15:clr>
            <a:srgbClr val="A4A3A4"/>
          </p15:clr>
        </p15:guide>
        <p15:guide id="10" orient="horz" pos="1706" userDrawn="1">
          <p15:clr>
            <a:srgbClr val="A4A3A4"/>
          </p15:clr>
        </p15:guide>
        <p15:guide id="11" pos="7514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y9lKXU1671DUxg1S/j0pJ1NSw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05B"/>
    <a:srgbClr val="42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219525-FCC4-4FA3-A32E-045D350DA529}">
  <a:tblStyle styleId="{7D219525-FCC4-4FA3-A32E-045D350DA5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32" y="-342"/>
      </p:cViewPr>
      <p:guideLst>
        <p:guide orient="horz" pos="2160"/>
        <p:guide pos="3840"/>
        <p:guide orient="horz" pos="3045"/>
        <p:guide orient="horz" pos="391"/>
        <p:guide orient="horz" pos="3884"/>
        <p:guide pos="438"/>
        <p:guide pos="5768"/>
        <p:guide pos="7242"/>
        <p:guide orient="horz" pos="1706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0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planeta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crowdrepublic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boomstarter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kickstar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gofundm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patreon.com/ru-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6.sv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24.png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6559ACE-98C7-F37E-3903-82274998E5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1" t="23884" r="43082" b="28256"/>
          <a:stretch/>
        </p:blipFill>
        <p:spPr>
          <a:xfrm>
            <a:off x="11113" y="0"/>
            <a:ext cx="8827833" cy="6858000"/>
          </a:xfrm>
          <a:prstGeom prst="rect">
            <a:avLst/>
          </a:prstGeom>
        </p:spPr>
      </p:pic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632FCFD9-078E-B04E-011C-FFA5FD0D2ABE}"/>
              </a:ext>
            </a:extLst>
          </p:cNvPr>
          <p:cNvSpPr/>
          <p:nvPr/>
        </p:nvSpPr>
        <p:spPr>
          <a:xfrm rot="900000">
            <a:off x="7409749" y="-1085481"/>
            <a:ext cx="5987991" cy="9755045"/>
          </a:xfrm>
          <a:custGeom>
            <a:avLst/>
            <a:gdLst>
              <a:gd name="connsiteX0" fmla="*/ 0 w 5987991"/>
              <a:gd name="connsiteY0" fmla="*/ 1224083 h 6902679"/>
              <a:gd name="connsiteX1" fmla="*/ 4568342 w 5987991"/>
              <a:gd name="connsiteY1" fmla="*/ 0 h 6902679"/>
              <a:gd name="connsiteX2" fmla="*/ 5987991 w 5987991"/>
              <a:gd name="connsiteY2" fmla="*/ 5298202 h 6902679"/>
              <a:gd name="connsiteX3" fmla="*/ 1 w 5987991"/>
              <a:gd name="connsiteY3" fmla="*/ 6902679 h 69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7991" h="6902679">
                <a:moveTo>
                  <a:pt x="0" y="1224083"/>
                </a:moveTo>
                <a:lnTo>
                  <a:pt x="4568342" y="0"/>
                </a:lnTo>
                <a:lnTo>
                  <a:pt x="5987991" y="5298202"/>
                </a:lnTo>
                <a:lnTo>
                  <a:pt x="1" y="6902679"/>
                </a:lnTo>
                <a:close/>
              </a:path>
            </a:pathLst>
          </a:cu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" name="Рефренс" hidden="1">
            <a:extLst>
              <a:ext uri="{FF2B5EF4-FFF2-40B4-BE49-F238E27FC236}">
                <a16:creationId xmlns:a16="http://schemas.microsoft.com/office/drawing/2014/main" id="{4F317897-EEBB-922C-10EC-2767E69C3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1" y="-1146141"/>
            <a:ext cx="13563602" cy="91502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BD2B05-CF36-7C2D-C1DE-D733FD46DAA6}"/>
              </a:ext>
            </a:extLst>
          </p:cNvPr>
          <p:cNvSpPr txBox="1"/>
          <p:nvPr/>
        </p:nvSpPr>
        <p:spPr>
          <a:xfrm>
            <a:off x="695325" y="1884281"/>
            <a:ext cx="253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42434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Тема встречи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41346-BDC2-5F48-4009-4996883FA9D4}"/>
              </a:ext>
            </a:extLst>
          </p:cNvPr>
          <p:cNvSpPr txBox="1"/>
          <p:nvPr/>
        </p:nvSpPr>
        <p:spPr>
          <a:xfrm>
            <a:off x="477687" y="2456553"/>
            <a:ext cx="63400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424340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ВС</a:t>
            </a:r>
            <a:r>
              <a:rPr lang="ru-RU" sz="4400" b="1" dirty="0">
                <a:solidFill>
                  <a:srgbClr val="424340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Ё</a:t>
            </a:r>
            <a:r>
              <a:rPr lang="ru-RU" sz="4400" dirty="0" smtClean="0">
                <a:solidFill>
                  <a:srgbClr val="424340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 ДЛЯ ЗАПУСКА  </a:t>
            </a:r>
            <a:r>
              <a:rPr lang="ru-RU" sz="4400" dirty="0" smtClean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КРАУДФАНДИНГОВОЙ КАМПАНИИ</a:t>
            </a:r>
            <a:endParaRPr lang="ru-RU" sz="4400" dirty="0">
              <a:solidFill>
                <a:srgbClr val="E9505B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9807C7-A207-F936-D15B-ABC543A11EA8}"/>
              </a:ext>
            </a:extLst>
          </p:cNvPr>
          <p:cNvSpPr/>
          <p:nvPr/>
        </p:nvSpPr>
        <p:spPr>
          <a:xfrm>
            <a:off x="4579218" y="6204618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3ABE0C-535D-5BDF-F795-ADBCAAB746B9}"/>
              </a:ext>
            </a:extLst>
          </p:cNvPr>
          <p:cNvSpPr/>
          <p:nvPr/>
        </p:nvSpPr>
        <p:spPr>
          <a:xfrm>
            <a:off x="934566" y="6184951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764924-2EB6-3DA2-0BD6-202CB30D4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05605" y="6250427"/>
            <a:ext cx="179597" cy="179597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47C13CC-8BBF-D1EC-2BB3-FFF8B82AF8C3}"/>
              </a:ext>
            </a:extLst>
          </p:cNvPr>
          <p:cNvGrpSpPr/>
          <p:nvPr/>
        </p:nvGrpSpPr>
        <p:grpSpPr>
          <a:xfrm>
            <a:off x="7529392" y="-2484618"/>
            <a:ext cx="3922621" cy="7839958"/>
            <a:chOff x="6726862" y="-2484618"/>
            <a:chExt cx="3922621" cy="7839958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90CB91E-8FEA-7303-8077-FF975BFA8D90}"/>
                </a:ext>
              </a:extLst>
            </p:cNvPr>
            <p:cNvSpPr/>
            <p:nvPr/>
          </p:nvSpPr>
          <p:spPr>
            <a:xfrm rot="900000">
              <a:off x="6726862" y="-1864218"/>
              <a:ext cx="555402" cy="5477094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24AFA53-9EB0-50D1-90B3-D491861C1D4D}"/>
                </a:ext>
              </a:extLst>
            </p:cNvPr>
            <p:cNvSpPr/>
            <p:nvPr/>
          </p:nvSpPr>
          <p:spPr>
            <a:xfrm rot="900000">
              <a:off x="7425027" y="-2484618"/>
              <a:ext cx="2855269" cy="769300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  <a:effectLst>
              <a:outerShdw blurRad="571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BAE9DA39-EFB6-7E2E-5706-4EABF6B0AFB3}"/>
                </a:ext>
              </a:extLst>
            </p:cNvPr>
            <p:cNvSpPr/>
            <p:nvPr/>
          </p:nvSpPr>
          <p:spPr>
            <a:xfrm rot="900000">
              <a:off x="9689288" y="3217152"/>
              <a:ext cx="243056" cy="2138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843C1DC-A6EE-C4B0-08A2-08352FEC7FA4}"/>
                </a:ext>
              </a:extLst>
            </p:cNvPr>
            <p:cNvSpPr/>
            <p:nvPr/>
          </p:nvSpPr>
          <p:spPr>
            <a:xfrm rot="900000">
              <a:off x="10406427" y="-507013"/>
              <a:ext cx="243056" cy="2138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C8F4BD-C0AD-5E32-615E-9FA18CC9F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7601" y="6256777"/>
            <a:ext cx="160029" cy="160029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58682A4-0CDF-0540-2BC3-6C84984E2FAC}"/>
              </a:ext>
            </a:extLst>
          </p:cNvPr>
          <p:cNvSpPr/>
          <p:nvPr/>
        </p:nvSpPr>
        <p:spPr>
          <a:xfrm rot="2700000">
            <a:off x="6788979" y="6046028"/>
            <a:ext cx="55490" cy="5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76A6EEC-19B4-1FD3-6B78-B8970498EAB0}"/>
              </a:ext>
            </a:extLst>
          </p:cNvPr>
          <p:cNvSpPr/>
          <p:nvPr/>
        </p:nvSpPr>
        <p:spPr>
          <a:xfrm rot="2700000">
            <a:off x="6788979" y="6224407"/>
            <a:ext cx="55490" cy="5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8FA4295-9E39-47DD-C354-8FBD2A9A6633}"/>
              </a:ext>
            </a:extLst>
          </p:cNvPr>
          <p:cNvSpPr/>
          <p:nvPr/>
        </p:nvSpPr>
        <p:spPr>
          <a:xfrm rot="900000">
            <a:off x="-2732448" y="-2503404"/>
            <a:ext cx="3063569" cy="10377717"/>
          </a:xfrm>
          <a:prstGeom prst="rect">
            <a:avLst/>
          </a:prstGeom>
          <a:solidFill>
            <a:srgbClr val="42434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AF9C37E3-525E-65D2-FFC1-5BCFDCD5941D}"/>
              </a:ext>
            </a:extLst>
          </p:cNvPr>
          <p:cNvSpPr/>
          <p:nvPr/>
        </p:nvSpPr>
        <p:spPr>
          <a:xfrm rot="900000">
            <a:off x="-3090350" y="-2530359"/>
            <a:ext cx="2855269" cy="10377717"/>
          </a:xfrm>
          <a:prstGeom prst="rect">
            <a:avLst/>
          </a:prstGeom>
          <a:solidFill>
            <a:srgbClr val="E9505B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AD29E2E-7942-AE3A-7E12-C80E1B064D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423981" y="6263707"/>
            <a:ext cx="160029" cy="16002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C055363-4CAD-AF12-E9BC-AAA2F8FC118B}"/>
              </a:ext>
            </a:extLst>
          </p:cNvPr>
          <p:cNvSpPr/>
          <p:nvPr/>
        </p:nvSpPr>
        <p:spPr>
          <a:xfrm>
            <a:off x="2299603" y="6191301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1C34EBC-25BB-83AE-FE8C-07965E6E54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65338" y="6263127"/>
            <a:ext cx="160029" cy="1600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043A9AF-CB3C-F659-97E1-00F31B7965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20" y="141914"/>
            <a:ext cx="1428303" cy="677254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CE02386-E800-F23D-B90D-8E4DCE8DB5E3}"/>
              </a:ext>
            </a:extLst>
          </p:cNvPr>
          <p:cNvGrpSpPr/>
          <p:nvPr/>
        </p:nvGrpSpPr>
        <p:grpSpPr>
          <a:xfrm>
            <a:off x="1441111" y="166279"/>
            <a:ext cx="1553820" cy="628524"/>
            <a:chOff x="1947768" y="203457"/>
            <a:chExt cx="2731189" cy="110477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DA5B3551-D248-DDF3-ACC6-145265D9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768" y="203457"/>
              <a:ext cx="1104771" cy="110477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73FE8E-381B-740E-0C49-FB22DB812518}"/>
                </a:ext>
              </a:extLst>
            </p:cNvPr>
            <p:cNvSpPr txBox="1"/>
            <p:nvPr/>
          </p:nvSpPr>
          <p:spPr>
            <a:xfrm>
              <a:off x="2927389" y="417479"/>
              <a:ext cx="1751568" cy="73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r">
                <a:defRPr sz="100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pPr algn="l"/>
              <a:r>
                <a:rPr lang="ru-RU" sz="700" dirty="0">
                  <a:solidFill>
                    <a:srgbClr val="424340"/>
                  </a:solidFill>
                </a:rPr>
                <a:t>Ресурсный центр поддержки НКО</a:t>
              </a:r>
              <a:endParaRPr lang="en-US" sz="700" dirty="0">
                <a:solidFill>
                  <a:srgbClr val="424340"/>
                </a:solidFill>
              </a:endParaRPr>
            </a:p>
            <a:p>
              <a:pPr algn="l"/>
              <a:r>
                <a:rPr lang="ru-RU" sz="700" dirty="0">
                  <a:solidFill>
                    <a:srgbClr val="424340"/>
                  </a:solidFill>
                </a:rPr>
                <a:t>«ВМЕСТЕ»</a:t>
              </a: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9C18EB4-7FA2-2777-ACB3-38231EB69A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3" b="11947"/>
          <a:stretch/>
        </p:blipFill>
        <p:spPr>
          <a:xfrm>
            <a:off x="3579933" y="170563"/>
            <a:ext cx="858562" cy="6641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1BE3BC-816C-FB58-AF4A-8565BCAC6B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5414" y="-108612"/>
            <a:ext cx="4568825" cy="6858000"/>
          </a:xfrm>
          <a:prstGeom prst="parallelogram">
            <a:avLst>
              <a:gd name="adj" fmla="val 26692"/>
            </a:avLst>
          </a:prstGeom>
          <a:ln>
            <a:noFill/>
          </a:ln>
          <a:effectLst>
            <a:outerShdw blurRad="254000" dist="1524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D20B5BC-572D-C1D8-A72A-FCB70C63ADB6}"/>
              </a:ext>
            </a:extLst>
          </p:cNvPr>
          <p:cNvGrpSpPr/>
          <p:nvPr/>
        </p:nvGrpSpPr>
        <p:grpSpPr>
          <a:xfrm>
            <a:off x="5623244" y="4783588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ED5A12A-BB96-3AC6-D93C-FD734661BCB8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CD21310-8668-027F-4FB4-C8D429838E3F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ВЛАДИСЛАВ</a:t>
              </a:r>
              <a:r>
                <a:rPr lang="en-US" sz="3200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 </a:t>
              </a:r>
              <a:r>
                <a:rPr lang="ru-RU" sz="3200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СОКОЛОВ</a:t>
              </a: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55E4AA7-A276-806A-0DF4-0E05C3812400}"/>
              </a:ext>
            </a:extLst>
          </p:cNvPr>
          <p:cNvSpPr/>
          <p:nvPr/>
        </p:nvSpPr>
        <p:spPr>
          <a:xfrm rot="21288412">
            <a:off x="5434265" y="4599296"/>
            <a:ext cx="2487084" cy="453793"/>
          </a:xfrm>
          <a:prstGeom prst="rect">
            <a:avLst/>
          </a:prstGeom>
          <a:solidFill>
            <a:srgbClr val="E950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Спикер</a:t>
            </a:r>
            <a:endParaRPr lang="ru-RU" sz="3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18D8B1C-AA57-CC1F-5EB5-5D928E20FFF6}"/>
              </a:ext>
            </a:extLst>
          </p:cNvPr>
          <p:cNvSpPr/>
          <p:nvPr/>
        </p:nvSpPr>
        <p:spPr>
          <a:xfrm>
            <a:off x="0" y="6812281"/>
            <a:ext cx="6121747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Google Shape;365;g2d3f1049f5d_0_4">
            <a:extLst>
              <a:ext uri="{FF2B5EF4-FFF2-40B4-BE49-F238E27FC236}">
                <a16:creationId xmlns:a16="http://schemas.microsoft.com/office/drawing/2014/main" id="{BF4C98D4-8C58-4BEF-ABFA-DFB7529B4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054929"/>
              </p:ext>
            </p:extLst>
          </p:nvPr>
        </p:nvGraphicFramePr>
        <p:xfrm>
          <a:off x="940423" y="4570522"/>
          <a:ext cx="10801348" cy="1920180"/>
        </p:xfrm>
        <a:graphic>
          <a:graphicData uri="http://schemas.openxmlformats.org/drawingml/2006/table">
            <a:tbl>
              <a:tblPr>
                <a:noFill/>
                <a:tableStyleId>{7D219525-FCC4-4FA3-A32E-045D350DA529}</a:tableStyleId>
              </a:tblPr>
              <a:tblGrid>
                <a:gridCol w="941988">
                  <a:extLst>
                    <a:ext uri="{9D8B030D-6E8A-4147-A177-3AD203B41FA5}">
                      <a16:colId xmlns:a16="http://schemas.microsoft.com/office/drawing/2014/main" val="1029227403"/>
                    </a:ext>
                  </a:extLst>
                </a:gridCol>
                <a:gridCol w="178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269">
                  <a:extLst>
                    <a:ext uri="{9D8B030D-6E8A-4147-A177-3AD203B41FA5}">
                      <a16:colId xmlns:a16="http://schemas.microsoft.com/office/drawing/2014/main" val="1982957791"/>
                    </a:ext>
                  </a:extLst>
                </a:gridCol>
                <a:gridCol w="230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dirty="0">
                        <a:solidFill>
                          <a:srgbClr val="E9505B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ПЛАТФОРМА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САЙТ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СТОИМОСТЬ РАЗМЕЩЕНИЯ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КАТЕГОРИИ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КОМИССИЯ С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Open Sans SemiBold"/>
                        </a:rPr>
                        <a:t>Planeta.ru</a:t>
                      </a:r>
                      <a:endParaRPr sz="1600" b="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https://planeta.ru/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i="0" u="none" strike="noStrike" cap="none" dirty="0" smtClean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Open Sans SemiBold"/>
                        </a:rPr>
                        <a:t>бесплатно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творчество, социум, наука, бизнес, благотворительность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10-15</a:t>
                      </a: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% (только при условии сбора 50% и более от означенной суммы</a:t>
                      </a: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).</a:t>
                      </a:r>
                      <a:r>
                        <a:rPr lang="ru-RU" sz="1400" b="0" i="0" u="none" strike="noStrike" cap="none" baseline="0" dirty="0" smtClean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 4,3% - благотворительность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9BD952-BE41-5A63-6CF1-A4016C1F4567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B209404-619B-5970-1FD1-01F0AA823977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29C4D32-88E2-8BD5-1806-9C8B531C2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E916B62-B58C-5275-F8B4-B99934EA1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70FB89-3224-98BE-D937-7B59E723E4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8FE0AD9-29DA-0537-A62E-A078EB612BD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1BB2BF1-DE25-37D7-E2A6-E7FBA5FA1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771C383A-174A-CA7F-0C09-D1CE795403D7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B390BE7-5E92-7738-B9A7-0F325208DA14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3053" y="1244600"/>
            <a:ext cx="6834892" cy="3245228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2D7298-4910-DA95-502D-D2F357B8E7B5}"/>
              </a:ext>
            </a:extLst>
          </p:cNvPr>
          <p:cNvGrpSpPr/>
          <p:nvPr/>
        </p:nvGrpSpPr>
        <p:grpSpPr>
          <a:xfrm>
            <a:off x="572712" y="365477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CC4CE63-D648-1686-3DC2-3E1B4C8E4C94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DA0C6DA-E14D-7132-4F5F-DD74EE1228FA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ОБЗОР ПЛАТФОРМ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18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DDC89-D1A1-183A-5DAF-E2932930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39BAE3-1FEF-4E2D-F8F8-2EEA0DCD485D}"/>
              </a:ext>
            </a:extLst>
          </p:cNvPr>
          <p:cNvSpPr/>
          <p:nvPr/>
        </p:nvSpPr>
        <p:spPr>
          <a:xfrm>
            <a:off x="0" y="6812281"/>
            <a:ext cx="6121747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Google Shape;365;g2d3f1049f5d_0_4">
            <a:extLst>
              <a:ext uri="{FF2B5EF4-FFF2-40B4-BE49-F238E27FC236}">
                <a16:creationId xmlns:a16="http://schemas.microsoft.com/office/drawing/2014/main" id="{30FC4DF1-4503-F875-7590-34F8D6C84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432150"/>
              </p:ext>
            </p:extLst>
          </p:nvPr>
        </p:nvGraphicFramePr>
        <p:xfrm>
          <a:off x="940423" y="4570522"/>
          <a:ext cx="10617577" cy="1828740"/>
        </p:xfrm>
        <a:graphic>
          <a:graphicData uri="http://schemas.openxmlformats.org/drawingml/2006/table">
            <a:tbl>
              <a:tblPr>
                <a:noFill/>
                <a:tableStyleId>{7D219525-FCC4-4FA3-A32E-045D350DA529}</a:tableStyleId>
              </a:tblPr>
              <a:tblGrid>
                <a:gridCol w="882014">
                  <a:extLst>
                    <a:ext uri="{9D8B030D-6E8A-4147-A177-3AD203B41FA5}">
                      <a16:colId xmlns:a16="http://schemas.microsoft.com/office/drawing/2014/main" val="1029227403"/>
                    </a:ext>
                  </a:extLst>
                </a:gridCol>
                <a:gridCol w="157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606906150"/>
                    </a:ext>
                  </a:extLst>
                </a:gridCol>
                <a:gridCol w="1948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dirty="0">
                        <a:solidFill>
                          <a:srgbClr val="E9505B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ПЛАТФОРМА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САЙТ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СТОИМОСТЬ РАЗМЕЩЕНИЯ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КАТЕГОРИИ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КОМИССИЯ С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Arial"/>
                      </a:endParaRPr>
                    </a:p>
                    <a:p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CrowdRepublic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Arial"/>
                      </a:endParaRPr>
                    </a:p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/>
                      </a:r>
                      <a:b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</a:b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https://crowdrepublic.ru/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Open Sans SemiBold"/>
                        </a:rPr>
                        <a:t>бесплатно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настольные игры, комиксы, игры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Open Sans SemiBold"/>
                        </a:rPr>
                        <a:t>нет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50BA1EF-B9A1-B991-1E45-B37C4A9C1D64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F683898-655B-7B26-8FE5-BAD674FADECE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AA04D4B-13A9-3F13-ABAE-CF11F4328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4FD431E-E1C9-23E9-6CF3-859CF89ED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54AFC44-E475-E140-71C4-ACDF1C200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8468729-EBF1-C8C5-14E0-57B3FED4675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724F272-F9E9-440C-465D-4DE5D1BCD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EE31DDB8-B085-5BA4-32AE-56F6FDD14014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293A384-221B-352F-C8F3-BBEA5A55A02A}"/>
              </a:ext>
            </a:extLst>
          </p:cNvPr>
          <p:cNvGrpSpPr/>
          <p:nvPr/>
        </p:nvGrpSpPr>
        <p:grpSpPr>
          <a:xfrm>
            <a:off x="572712" y="365477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F4E2A4D-4FE1-FEA4-CCEB-4656D05D5999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1D54CBD-8C36-3A65-DD6F-8AEFCF59A18F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ОБЗОР ПЛАТФОРМ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D5C6881-D6A4-EC45-9729-08EF78801FB1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4634" y="1354575"/>
            <a:ext cx="7110167" cy="32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3DF6-080D-ABD2-5878-CFBBA3B81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028712-C9A3-A4BD-C784-25A3DF2D0329}"/>
              </a:ext>
            </a:extLst>
          </p:cNvPr>
          <p:cNvSpPr/>
          <p:nvPr/>
        </p:nvSpPr>
        <p:spPr>
          <a:xfrm>
            <a:off x="0" y="6812281"/>
            <a:ext cx="6121747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Google Shape;365;g2d3f1049f5d_0_4">
            <a:extLst>
              <a:ext uri="{FF2B5EF4-FFF2-40B4-BE49-F238E27FC236}">
                <a16:creationId xmlns:a16="http://schemas.microsoft.com/office/drawing/2014/main" id="{E498DC12-04D2-000C-936C-F3ED9C94B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728172"/>
              </p:ext>
            </p:extLst>
          </p:nvPr>
        </p:nvGraphicFramePr>
        <p:xfrm>
          <a:off x="940423" y="4570522"/>
          <a:ext cx="10617577" cy="1828740"/>
        </p:xfrm>
        <a:graphic>
          <a:graphicData uri="http://schemas.openxmlformats.org/drawingml/2006/table">
            <a:tbl>
              <a:tblPr>
                <a:noFill/>
                <a:tableStyleId>{7D219525-FCC4-4FA3-A32E-045D350DA529}</a:tableStyleId>
              </a:tblPr>
              <a:tblGrid>
                <a:gridCol w="882014">
                  <a:extLst>
                    <a:ext uri="{9D8B030D-6E8A-4147-A177-3AD203B41FA5}">
                      <a16:colId xmlns:a16="http://schemas.microsoft.com/office/drawing/2014/main" val="1029227403"/>
                    </a:ext>
                  </a:extLst>
                </a:gridCol>
                <a:gridCol w="157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606906150"/>
                    </a:ext>
                  </a:extLst>
                </a:gridCol>
                <a:gridCol w="1948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dirty="0">
                        <a:solidFill>
                          <a:srgbClr val="E9505B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ПЛАТФОРМА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САЙТ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СТОИМОСТЬ РАЗМЕЩЕНИЯ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КАТЕГОРИИ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КОМИССИЯ С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Boomstarter</a:t>
                      </a:r>
                    </a:p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/>
                      </a:r>
                      <a:b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</a:b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https://boomstarter.ru/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от 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13 080 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до 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31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 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080 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рублей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бизнес, технологии, социум, творчество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3,9% (комиссия платёжных систем)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5981185-8B8F-DA50-DDAF-0CB099B4AAD3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09E9A2D-F758-46FF-1E48-E599545B6255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37DE48-AA03-1E7A-0200-84D96A5BE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C69A276-B516-CB58-1257-DD2DD478F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3159500-91B5-DDDB-D075-2E19D8ED56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7E620EB-69B0-3685-5E48-83C765EEC900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804675D-C8DF-B3A7-CE30-301468BC2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D1C27624-125F-2F11-E9AE-B413517E3031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F54EDE8-90DA-BBB1-4AD7-2F52BD9F7EF0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0060" y="1133780"/>
            <a:ext cx="7016585" cy="344996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11C92F5-6672-F0D6-8E58-0C3CBC637AEC}"/>
              </a:ext>
            </a:extLst>
          </p:cNvPr>
          <p:cNvGrpSpPr/>
          <p:nvPr/>
        </p:nvGrpSpPr>
        <p:grpSpPr>
          <a:xfrm>
            <a:off x="572712" y="365477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F41A540-30C2-6688-DC60-D200825B87E0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F7F2FE7-5BE1-4E9F-4548-C0965A0B33CD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ОБЗОР ПЛАТФОРМ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79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7CEA3-8697-9409-1969-DBB82A196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1E000E-4ADA-2CEF-C806-6E0866726049}"/>
              </a:ext>
            </a:extLst>
          </p:cNvPr>
          <p:cNvSpPr/>
          <p:nvPr/>
        </p:nvSpPr>
        <p:spPr>
          <a:xfrm>
            <a:off x="0" y="6812281"/>
            <a:ext cx="6121747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Google Shape;365;g2d3f1049f5d_0_4">
            <a:extLst>
              <a:ext uri="{FF2B5EF4-FFF2-40B4-BE49-F238E27FC236}">
                <a16:creationId xmlns:a16="http://schemas.microsoft.com/office/drawing/2014/main" id="{F1599312-311C-C2F9-6E97-0AB32D2F5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224549"/>
              </p:ext>
            </p:extLst>
          </p:nvPr>
        </p:nvGraphicFramePr>
        <p:xfrm>
          <a:off x="940423" y="4570522"/>
          <a:ext cx="10617577" cy="2072580"/>
        </p:xfrm>
        <a:graphic>
          <a:graphicData uri="http://schemas.openxmlformats.org/drawingml/2006/table">
            <a:tbl>
              <a:tblPr>
                <a:noFill/>
                <a:tableStyleId>{7D219525-FCC4-4FA3-A32E-045D350DA529}</a:tableStyleId>
              </a:tblPr>
              <a:tblGrid>
                <a:gridCol w="882014">
                  <a:extLst>
                    <a:ext uri="{9D8B030D-6E8A-4147-A177-3AD203B41FA5}">
                      <a16:colId xmlns:a16="http://schemas.microsoft.com/office/drawing/2014/main" val="1029227403"/>
                    </a:ext>
                  </a:extLst>
                </a:gridCol>
                <a:gridCol w="157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606906150"/>
                    </a:ext>
                  </a:extLst>
                </a:gridCol>
                <a:gridCol w="1564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dirty="0">
                        <a:solidFill>
                          <a:srgbClr val="E9505B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ПЛАТФОРМА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САЙТ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СТОИМОСТЬ РАЗМЕЩЕНИЯ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КАТЕГОРИИ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КОМИССИЯ С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Arial"/>
                      </a:endParaRPr>
                    </a:p>
                    <a:p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KickStarter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Arial"/>
                      </a:endParaRPr>
                    </a:p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/>
                      </a:r>
                      <a:b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</a:b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 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https://www.kickstarter.com/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Open Sans SemiBold"/>
                        </a:rPr>
                        <a:t>бесплатно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искусство, технологии, комиксы, фильмы, игры, музыка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5% при успешном завершении проекта + комиссия платёжных систем за перевод средств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7C5CCC3-79AB-1A9B-9FFA-793910E7752D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3BE622B-A21D-1EA1-CFF4-C6B8C1559FD4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8158EA8-296C-A86F-F978-080472149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C51DA49-B1BE-D85B-0D5A-6C8167EAD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8287C29-A85F-A8AF-49FF-B1AB9F51D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76201A4-6ED6-4802-A322-6C52A74EA6D0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8AAF04B-ED28-A95F-83BB-ACA617DAC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D4257186-D083-0198-1DAA-322C6BA83252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5DDB50E-45AE-149D-00BC-80D7AD21BC7F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8ACEB84-26AF-0119-E27E-11895C3417CC}"/>
              </a:ext>
            </a:extLst>
          </p:cNvPr>
          <p:cNvGrpSpPr/>
          <p:nvPr/>
        </p:nvGrpSpPr>
        <p:grpSpPr>
          <a:xfrm>
            <a:off x="24713" y="299109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6F9AD6B-81AE-CE40-F2E3-E6F06AF9B2F8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FA28395-049D-A87E-46A2-D888B2B6281F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ОБЗОР ПЛАТФОРМ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2457" y="1257057"/>
            <a:ext cx="6363496" cy="31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DB704-4D6F-73D5-2FF7-F6ED20A48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6FB27F-90D0-3929-74C8-E4F853D44C40}"/>
              </a:ext>
            </a:extLst>
          </p:cNvPr>
          <p:cNvSpPr/>
          <p:nvPr/>
        </p:nvSpPr>
        <p:spPr>
          <a:xfrm>
            <a:off x="0" y="6812281"/>
            <a:ext cx="6121747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Google Shape;365;g2d3f1049f5d_0_4">
            <a:extLst>
              <a:ext uri="{FF2B5EF4-FFF2-40B4-BE49-F238E27FC236}">
                <a16:creationId xmlns:a16="http://schemas.microsoft.com/office/drawing/2014/main" id="{29E8C557-2699-675A-8B72-C64DECF59A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164785"/>
              </p:ext>
            </p:extLst>
          </p:nvPr>
        </p:nvGraphicFramePr>
        <p:xfrm>
          <a:off x="940423" y="4570522"/>
          <a:ext cx="10617577" cy="2072580"/>
        </p:xfrm>
        <a:graphic>
          <a:graphicData uri="http://schemas.openxmlformats.org/drawingml/2006/table">
            <a:tbl>
              <a:tblPr>
                <a:noFill/>
                <a:tableStyleId>{7D219525-FCC4-4FA3-A32E-045D350DA529}</a:tableStyleId>
              </a:tblPr>
              <a:tblGrid>
                <a:gridCol w="882014">
                  <a:extLst>
                    <a:ext uri="{9D8B030D-6E8A-4147-A177-3AD203B41FA5}">
                      <a16:colId xmlns:a16="http://schemas.microsoft.com/office/drawing/2014/main" val="1029227403"/>
                    </a:ext>
                  </a:extLst>
                </a:gridCol>
                <a:gridCol w="157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117">
                  <a:extLst>
                    <a:ext uri="{9D8B030D-6E8A-4147-A177-3AD203B41FA5}">
                      <a16:colId xmlns:a16="http://schemas.microsoft.com/office/drawing/2014/main" val="606906150"/>
                    </a:ext>
                  </a:extLst>
                </a:gridCol>
                <a:gridCol w="2064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dirty="0">
                        <a:solidFill>
                          <a:srgbClr val="E9505B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ПЛАТФОРМА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САЙТ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СТОИМОСТЬ РАЗМЕЩЕНИЯ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КАТЕГОРИИ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КОМИССИЯ С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Arial"/>
                      </a:endParaRPr>
                    </a:p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GoFundMe</a:t>
                      </a:r>
                    </a:p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/>
                      </a:r>
                      <a:b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</a:b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 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https://www.gofundme.com/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Open Sans SemiBold"/>
                        </a:rPr>
                        <a:t>бесплатно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медицина, ЧС, образование, кризисная помощь, благотворительность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комиссия за одну транзакцию 2,9% + $0,30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665DF75-A4F8-1FD5-1B71-7A5639558B75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827CB44-2716-A386-FABA-19AF15F1EB3C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E8D16E-2842-F284-D94C-48CFCC88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6F22C9-7A2E-DFF0-5F0B-F86F097D5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0563F0C-3CD7-C2DC-ECDA-F13CB502D6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60510DA-D41B-5721-5C3E-E64020BB77A3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B88DF04-6726-30B5-E39F-11332B4DB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29E15928-9757-3DFF-F944-DD96DB00CAC7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8A6B6BB-3A97-4EAB-340F-336050226B00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97EB42A-5AEB-EBE2-44B3-9ED0E31EA2CF}"/>
              </a:ext>
            </a:extLst>
          </p:cNvPr>
          <p:cNvGrpSpPr/>
          <p:nvPr/>
        </p:nvGrpSpPr>
        <p:grpSpPr>
          <a:xfrm>
            <a:off x="24713" y="299109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CF9D6CB-7E76-E0C5-10B8-B571FB178D37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CADA460-D124-E4D2-AA86-EB73061241E2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ОБЗОР ПЛАТФОРМ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1814" y="1282723"/>
            <a:ext cx="6260343" cy="32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0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5E82F-625B-A83F-A675-E391E9AAF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266542-EAE8-CFA6-B38B-7E69756102D7}"/>
              </a:ext>
            </a:extLst>
          </p:cNvPr>
          <p:cNvSpPr/>
          <p:nvPr/>
        </p:nvSpPr>
        <p:spPr>
          <a:xfrm>
            <a:off x="0" y="6812281"/>
            <a:ext cx="6121747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Google Shape;365;g2d3f1049f5d_0_4">
            <a:extLst>
              <a:ext uri="{FF2B5EF4-FFF2-40B4-BE49-F238E27FC236}">
                <a16:creationId xmlns:a16="http://schemas.microsoft.com/office/drawing/2014/main" id="{9A8918B7-F55F-FEE2-5DA5-67223663F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013644"/>
              </p:ext>
            </p:extLst>
          </p:nvPr>
        </p:nvGraphicFramePr>
        <p:xfrm>
          <a:off x="940423" y="4570522"/>
          <a:ext cx="10617577" cy="1828740"/>
        </p:xfrm>
        <a:graphic>
          <a:graphicData uri="http://schemas.openxmlformats.org/drawingml/2006/table">
            <a:tbl>
              <a:tblPr>
                <a:noFill/>
                <a:tableStyleId>{7D219525-FCC4-4FA3-A32E-045D350DA529}</a:tableStyleId>
              </a:tblPr>
              <a:tblGrid>
                <a:gridCol w="882014">
                  <a:extLst>
                    <a:ext uri="{9D8B030D-6E8A-4147-A177-3AD203B41FA5}">
                      <a16:colId xmlns:a16="http://schemas.microsoft.com/office/drawing/2014/main" val="1029227403"/>
                    </a:ext>
                  </a:extLst>
                </a:gridCol>
                <a:gridCol w="157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117">
                  <a:extLst>
                    <a:ext uri="{9D8B030D-6E8A-4147-A177-3AD203B41FA5}">
                      <a16:colId xmlns:a16="http://schemas.microsoft.com/office/drawing/2014/main" val="606906150"/>
                    </a:ext>
                  </a:extLst>
                </a:gridCol>
                <a:gridCol w="2064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dirty="0">
                        <a:solidFill>
                          <a:srgbClr val="E9505B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ПЛАТФОРМА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САЙТ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СТОИМОСТЬ РАЗМЕЩЕНИЯ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КАТЕГОРИИ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E9505B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Open Sans"/>
                          <a:sym typeface="Open Sans"/>
                        </a:rPr>
                        <a:t>КОМИССИЯ С ПРОЕКТОВ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Arial"/>
                      </a:endParaRPr>
                    </a:p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Patreon</a:t>
                      </a:r>
                    </a:p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/>
                      </a:r>
                      <a:b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</a:b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 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https://www.patreon.com/ru-RU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Open Sans SemiBold"/>
                        </a:rPr>
                        <a:t>бесплатно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творчество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Open Sans SemiBold"/>
                          <a:sym typeface="Arial"/>
                        </a:rPr>
                        <a:t>5-12% от дохода + комиссии за обработку и проведение платежей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3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093CAD2-7B0F-33CB-614D-6A38F1EA66BA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E0BE547-FFEE-E6BB-AD5B-1818C622236E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BBB6213-CE48-582A-7BB6-E8CF4CBE7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2F06B15-8F9B-C213-E478-1546AEF19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1512EE1-F7C7-439D-368B-A365E8B56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469BF4F-D25B-9462-EE2D-6192167968A1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A9E9FAC-60BE-DD56-F376-A942AFAB8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EDE64347-A6BB-7FE6-18B1-0CBEFA45955F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6776E9A-B49A-6292-8B3B-ECC7604ED155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B2F5A48-AB49-169E-80CF-054F59A330DD}"/>
              </a:ext>
            </a:extLst>
          </p:cNvPr>
          <p:cNvGrpSpPr/>
          <p:nvPr/>
        </p:nvGrpSpPr>
        <p:grpSpPr>
          <a:xfrm>
            <a:off x="24713" y="299109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FC3DF7E-A80D-3AF7-EB91-AF541AE17120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674BF71-D436-D0AD-3B11-EFEC6F0050A8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ОБЗОР ПЛАТФОРМ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062" y="1236967"/>
            <a:ext cx="7025938" cy="33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0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C0239-6D37-0C5B-466E-5F44EBAF7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9C2B50-8EA5-A161-FD18-A7FC0FA1A5E1}"/>
              </a:ext>
            </a:extLst>
          </p:cNvPr>
          <p:cNvSpPr/>
          <p:nvPr/>
        </p:nvSpPr>
        <p:spPr>
          <a:xfrm>
            <a:off x="0" y="6812281"/>
            <a:ext cx="7269339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79A88C8-E10E-250C-220B-037A8B7FE01F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00A79EF-D013-6EBD-E488-8CA04384428D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6AE91BF-2AC3-9B41-2854-8DEE811C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91A2F1C-A85D-02AD-3CCC-FB903B72B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ADF69BE-0B6A-0261-FF8A-998F5F4DA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37268D5-4F9D-B6DB-7284-7C64DC6D75C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2F8F235-30AD-5E6B-7DE5-48BAA4BA5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7C20BD86-958F-5B18-5347-2D7D4362F4C7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1753EAE-8E28-D235-8B97-6476BFAF8E6C}"/>
              </a:ext>
            </a:extLst>
          </p:cNvPr>
          <p:cNvGrpSpPr/>
          <p:nvPr/>
        </p:nvGrpSpPr>
        <p:grpSpPr>
          <a:xfrm>
            <a:off x="576942" y="814342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79E14EB-07BF-EF4F-79CA-FE78CE3A1B3B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8FEC653-285A-7605-2CA1-7A6AC78F5C0D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ПОЧЕМУ НЕ</a:t>
              </a:r>
              <a:r>
                <a:rPr lang="ru-RU" sz="2800" dirty="0" smtClean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ВЗЛЕТАЕТ?</a:t>
              </a:r>
              <a:endParaRPr lang="ru-RU" sz="28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41587-7690-E51E-B922-642E47E1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12" y="2673350"/>
            <a:ext cx="9111106" cy="403377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Недостаточный </a:t>
            </a: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охват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Слабая презентация проекта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Непривлекательные вознаграждения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Отсутствие стартового импульса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Завышенная цель или недоверие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609FC9-672E-3953-B8F4-B86A46BA6825}"/>
              </a:ext>
            </a:extLst>
          </p:cNvPr>
          <p:cNvSpPr/>
          <p:nvPr/>
        </p:nvSpPr>
        <p:spPr>
          <a:xfrm rot="2700000" flipV="1">
            <a:off x="2332034" y="2772817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9B9882E-1F04-B38C-B590-AF544CE89B38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0D6938-E159-C013-D05E-4A241D93B604}"/>
              </a:ext>
            </a:extLst>
          </p:cNvPr>
          <p:cNvSpPr/>
          <p:nvPr/>
        </p:nvSpPr>
        <p:spPr>
          <a:xfrm rot="2700000" flipV="1">
            <a:off x="2332504" y="3197418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6B5068-62E6-3EF3-62FD-5D171F4DA553}"/>
              </a:ext>
            </a:extLst>
          </p:cNvPr>
          <p:cNvSpPr/>
          <p:nvPr/>
        </p:nvSpPr>
        <p:spPr>
          <a:xfrm rot="2700000" flipV="1">
            <a:off x="2324178" y="3669942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B88AFE-0F0B-6E60-00B1-B35F52140F4C}"/>
              </a:ext>
            </a:extLst>
          </p:cNvPr>
          <p:cNvSpPr/>
          <p:nvPr/>
        </p:nvSpPr>
        <p:spPr>
          <a:xfrm rot="2700000" flipV="1">
            <a:off x="2324176" y="4122421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9ECDC3-2849-0711-4561-19A9C3BC8F1C}"/>
              </a:ext>
            </a:extLst>
          </p:cNvPr>
          <p:cNvSpPr/>
          <p:nvPr/>
        </p:nvSpPr>
        <p:spPr>
          <a:xfrm rot="2700000" flipV="1">
            <a:off x="2324176" y="4527780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95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54C0C-3387-D72A-FE65-51621495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A86D00B-F69D-8602-95A1-6AD89A74B0A2}"/>
              </a:ext>
            </a:extLst>
          </p:cNvPr>
          <p:cNvCxnSpPr>
            <a:cxnSpLocks/>
          </p:cNvCxnSpPr>
          <p:nvPr/>
        </p:nvCxnSpPr>
        <p:spPr>
          <a:xfrm flipH="1">
            <a:off x="555171" y="5908394"/>
            <a:ext cx="11253095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6683048-4C22-D014-F9C3-BAB7F43A9B45}"/>
              </a:ext>
            </a:extLst>
          </p:cNvPr>
          <p:cNvCxnSpPr>
            <a:cxnSpLocks/>
          </p:cNvCxnSpPr>
          <p:nvPr/>
        </p:nvCxnSpPr>
        <p:spPr>
          <a:xfrm flipH="1">
            <a:off x="555171" y="2497537"/>
            <a:ext cx="11253095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F4A2093-1417-2DFD-197A-0BB62CC11E2F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33D337C-B356-7447-EB0B-ADA8D2965EED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EC8CFB9-AF13-E909-30B7-2615C8CA5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5EF56F8-088A-17CD-9D67-828E5D703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3EFF20A-9057-A165-53B1-980C24E5E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00952E4-53A4-7FC0-7F5F-489944478BB0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7A956B6-3239-B9AA-9CC0-E640DE1A5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B248B08-4399-08B3-36F6-3013E1446BB2}"/>
              </a:ext>
            </a:extLst>
          </p:cNvPr>
          <p:cNvGrpSpPr/>
          <p:nvPr/>
        </p:nvGrpSpPr>
        <p:grpSpPr>
          <a:xfrm>
            <a:off x="576942" y="814342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11B7198-144F-B574-A9A7-4D82A2D9740D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524D020-2C8B-FFCE-5281-9FEB2C324F8A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ИНТЕРЕСНЫЕ ПРОЕКТЫ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C7406D-D213-523A-DFF3-585149346B04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67F291B-720A-E745-ABD5-CE2E8511D110}"/>
              </a:ext>
            </a:extLst>
          </p:cNvPr>
          <p:cNvSpPr/>
          <p:nvPr/>
        </p:nvSpPr>
        <p:spPr>
          <a:xfrm>
            <a:off x="0" y="6812281"/>
            <a:ext cx="8385339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5A1B1E-7004-C667-B450-476E3886B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206" y="2838161"/>
            <a:ext cx="2454798" cy="24547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1A2E5-97E8-D620-F072-721AB7FCC5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9961" y="2825559"/>
            <a:ext cx="2454798" cy="24800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B0F3-D186-5032-B980-2BC132B98B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8772" y="2850666"/>
            <a:ext cx="2480001" cy="24800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F68EF1-9901-2C10-812E-2D4831A769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9856" y="2819102"/>
            <a:ext cx="2554554" cy="25808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351A2F-DA77-3779-70B4-21DA8594BA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541" y="2878948"/>
            <a:ext cx="2439002" cy="24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9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5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595BF244-5A76-25D0-DBEE-E0ACAB463359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9BD952-BE41-5A63-6CF1-A4016C1F4567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chemeClr val="bg1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B209404-619B-5970-1FD1-01F0AA823977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29C4D32-88E2-8BD5-1806-9C8B531C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E916B62-B58C-5275-F8B4-B99934EA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70FB89-3224-98BE-D937-7B59E723E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8FE0AD9-29DA-0537-A62E-A078EB612BD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1BB2BF1-DE25-37D7-E2A6-E7FBA5FA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2D7298-4910-DA95-502D-D2F357B8E7B5}"/>
              </a:ext>
            </a:extLst>
          </p:cNvPr>
          <p:cNvGrpSpPr/>
          <p:nvPr/>
        </p:nvGrpSpPr>
        <p:grpSpPr>
          <a:xfrm>
            <a:off x="3101818" y="2920578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CC4CE63-D648-1686-3DC2-3E1B4C8E4C94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DA0C6DA-E14D-7132-4F5F-DD74EE1228FA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ГЛАВНОЕ – БЫТЬ ЧЕСТНЫМ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D5B831-9552-349B-AC9A-8E1E32D48AE8}"/>
              </a:ext>
            </a:extLst>
          </p:cNvPr>
          <p:cNvSpPr txBox="1"/>
          <p:nvPr/>
        </p:nvSpPr>
        <p:spPr>
          <a:xfrm>
            <a:off x="2625213" y="4017135"/>
            <a:ext cx="653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  <a:sym typeface="Open Sans Light"/>
              </a:rPr>
              <a:t>	</a:t>
            </a:r>
            <a:endParaRPr lang="ru-RU" sz="2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603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5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595BF244-5A76-25D0-DBEE-E0ACAB463359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9BD952-BE41-5A63-6CF1-A4016C1F4567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chemeClr val="bg1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B209404-619B-5970-1FD1-01F0AA823977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29C4D32-88E2-8BD5-1806-9C8B531C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E916B62-B58C-5275-F8B4-B99934EA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70FB89-3224-98BE-D937-7B59E723E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8FE0AD9-29DA-0537-A62E-A078EB612BD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1BB2BF1-DE25-37D7-E2A6-E7FBA5FA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2D7298-4910-DA95-502D-D2F357B8E7B5}"/>
              </a:ext>
            </a:extLst>
          </p:cNvPr>
          <p:cNvGrpSpPr/>
          <p:nvPr/>
        </p:nvGrpSpPr>
        <p:grpSpPr>
          <a:xfrm>
            <a:off x="3101818" y="2920578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CC4CE63-D648-1686-3DC2-3E1B4C8E4C94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DA0C6DA-E14D-7132-4F5F-DD74EE1228FA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26.02 в 18:00 по Мск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D5B831-9552-349B-AC9A-8E1E32D48AE8}"/>
              </a:ext>
            </a:extLst>
          </p:cNvPr>
          <p:cNvSpPr txBox="1"/>
          <p:nvPr/>
        </p:nvSpPr>
        <p:spPr>
          <a:xfrm>
            <a:off x="2625213" y="4017135"/>
            <a:ext cx="653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  <a:sym typeface="Open Sans Light"/>
              </a:rPr>
              <a:t>	</a:t>
            </a:r>
            <a:endParaRPr lang="ru-RU" sz="2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  <a:sym typeface="Open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5B831-9552-349B-AC9A-8E1E32D48AE8}"/>
              </a:ext>
            </a:extLst>
          </p:cNvPr>
          <p:cNvSpPr txBox="1"/>
          <p:nvPr/>
        </p:nvSpPr>
        <p:spPr>
          <a:xfrm rot="21349213">
            <a:off x="2977962" y="4053687"/>
            <a:ext cx="6121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ОТКРЫТЫЙ МАСТЕР-МАЙНД</a:t>
            </a:r>
          </a:p>
          <a:p>
            <a:pPr algn="r"/>
            <a:endParaRPr lang="ru-RU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ПРИНОСИТЕ С СОБОЙ: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ИДЕЮ КАМПАНИИ;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СООБРАЖЕНИЯ НА ТЕМУ «ЗАЧЕМ ВАМ?»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ЧТО ПОЛУЧАТ ТЕ, КТО ПОДДЕРЖИТ ПРОЕКТ?</a:t>
            </a:r>
            <a:endParaRPr lang="ru-RU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39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632FCFD9-078E-B04E-011C-FFA5FD0D2ABE}"/>
              </a:ext>
            </a:extLst>
          </p:cNvPr>
          <p:cNvSpPr/>
          <p:nvPr/>
        </p:nvSpPr>
        <p:spPr>
          <a:xfrm rot="900000">
            <a:off x="8425246" y="-1085481"/>
            <a:ext cx="5987991" cy="9755045"/>
          </a:xfrm>
          <a:custGeom>
            <a:avLst/>
            <a:gdLst>
              <a:gd name="connsiteX0" fmla="*/ 0 w 5987991"/>
              <a:gd name="connsiteY0" fmla="*/ 1224083 h 6902679"/>
              <a:gd name="connsiteX1" fmla="*/ 4568342 w 5987991"/>
              <a:gd name="connsiteY1" fmla="*/ 0 h 6902679"/>
              <a:gd name="connsiteX2" fmla="*/ 5987991 w 5987991"/>
              <a:gd name="connsiteY2" fmla="*/ 5298202 h 6902679"/>
              <a:gd name="connsiteX3" fmla="*/ 1 w 5987991"/>
              <a:gd name="connsiteY3" fmla="*/ 6902679 h 69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7991" h="6902679">
                <a:moveTo>
                  <a:pt x="0" y="1224083"/>
                </a:moveTo>
                <a:lnTo>
                  <a:pt x="4568342" y="0"/>
                </a:lnTo>
                <a:lnTo>
                  <a:pt x="5987991" y="5298202"/>
                </a:lnTo>
                <a:lnTo>
                  <a:pt x="1" y="6902679"/>
                </a:lnTo>
                <a:close/>
              </a:path>
            </a:pathLst>
          </a:cu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" name="Рефренс" hidden="1">
            <a:extLst>
              <a:ext uri="{FF2B5EF4-FFF2-40B4-BE49-F238E27FC236}">
                <a16:creationId xmlns:a16="http://schemas.microsoft.com/office/drawing/2014/main" id="{4F317897-EEBB-922C-10EC-2767E69C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1" y="-1146141"/>
            <a:ext cx="13563602" cy="9150282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47C13CC-8BBF-D1EC-2BB3-FFF8B82AF8C3}"/>
              </a:ext>
            </a:extLst>
          </p:cNvPr>
          <p:cNvGrpSpPr/>
          <p:nvPr/>
        </p:nvGrpSpPr>
        <p:grpSpPr>
          <a:xfrm>
            <a:off x="8833047" y="-1859572"/>
            <a:ext cx="3468647" cy="9579970"/>
            <a:chOff x="7180836" y="-2516767"/>
            <a:chExt cx="3468647" cy="957997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24AFA53-9EB0-50D1-90B3-D491861C1D4D}"/>
                </a:ext>
              </a:extLst>
            </p:cNvPr>
            <p:cNvSpPr/>
            <p:nvPr/>
          </p:nvSpPr>
          <p:spPr>
            <a:xfrm rot="900000">
              <a:off x="7180836" y="-2516767"/>
              <a:ext cx="2855269" cy="9579970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  <a:effectLst>
              <a:outerShdw blurRad="571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BAE9DA39-EFB6-7E2E-5706-4EABF6B0AFB3}"/>
                </a:ext>
              </a:extLst>
            </p:cNvPr>
            <p:cNvSpPr/>
            <p:nvPr/>
          </p:nvSpPr>
          <p:spPr>
            <a:xfrm rot="900000">
              <a:off x="9689288" y="3217152"/>
              <a:ext cx="243056" cy="2138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843C1DC-A6EE-C4B0-08A2-08352FEC7FA4}"/>
                </a:ext>
              </a:extLst>
            </p:cNvPr>
            <p:cNvSpPr/>
            <p:nvPr/>
          </p:nvSpPr>
          <p:spPr>
            <a:xfrm rot="900000">
              <a:off x="10406427" y="-507013"/>
              <a:ext cx="243056" cy="2138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8FA4295-9E39-47DD-C354-8FBD2A9A6633}"/>
              </a:ext>
            </a:extLst>
          </p:cNvPr>
          <p:cNvSpPr/>
          <p:nvPr/>
        </p:nvSpPr>
        <p:spPr>
          <a:xfrm rot="900000">
            <a:off x="-2732448" y="-2503404"/>
            <a:ext cx="3063569" cy="10377717"/>
          </a:xfrm>
          <a:prstGeom prst="rect">
            <a:avLst/>
          </a:prstGeom>
          <a:solidFill>
            <a:srgbClr val="42434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AF9C37E3-525E-65D2-FFC1-5BCFDCD5941D}"/>
              </a:ext>
            </a:extLst>
          </p:cNvPr>
          <p:cNvSpPr/>
          <p:nvPr/>
        </p:nvSpPr>
        <p:spPr>
          <a:xfrm rot="900000">
            <a:off x="-3090350" y="-2530359"/>
            <a:ext cx="2855269" cy="10377717"/>
          </a:xfrm>
          <a:prstGeom prst="rect">
            <a:avLst/>
          </a:prstGeom>
          <a:solidFill>
            <a:srgbClr val="E9505B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07D2617-B5C8-84A4-6403-1EC393FD9062}"/>
              </a:ext>
            </a:extLst>
          </p:cNvPr>
          <p:cNvSpPr txBox="1">
            <a:spLocks/>
          </p:cNvSpPr>
          <p:nvPr/>
        </p:nvSpPr>
        <p:spPr>
          <a:xfrm>
            <a:off x="746981" y="2384628"/>
            <a:ext cx="7165120" cy="41129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Директор Фонда формирования и использования целевых капиталов «Югра эндаумент», на базе которого сформировано </a:t>
            </a:r>
            <a:r>
              <a:rPr lang="ru-RU" sz="1800" dirty="0">
                <a:solidFill>
                  <a:srgbClr val="E9505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несколько эндаументов на сумму свыше 130 млн рублей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Со-владелец Бюро системных решений </a:t>
            </a:r>
            <a:r>
              <a:rPr lang="ru-RU" sz="1800" dirty="0">
                <a:solidFill>
                  <a:srgbClr val="E9505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«Адекватные люди»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 smtClean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Автор </a:t>
            </a:r>
            <a:r>
              <a:rPr lang="ru-RU" sz="1800" dirty="0" smtClean="0">
                <a:solidFill>
                  <a:srgbClr val="E9505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нескольких десятков </a:t>
            </a:r>
            <a:r>
              <a:rPr lang="ru-RU" sz="1800" dirty="0" smtClean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социальных проектов для более десяти регионов России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Привлек в социальную сферу нескольких регионов </a:t>
            </a:r>
            <a:r>
              <a:rPr lang="ru-RU" sz="1800" dirty="0" smtClean="0">
                <a:solidFill>
                  <a:srgbClr val="E9505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России свыше 350 млн рублей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Автор и со-автор нескольких образовательных программ для СО НКО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460B80-1936-EC75-8E4A-B78F54D20D29}"/>
              </a:ext>
            </a:extLst>
          </p:cNvPr>
          <p:cNvSpPr/>
          <p:nvPr/>
        </p:nvSpPr>
        <p:spPr>
          <a:xfrm rot="2700000" flipV="1">
            <a:off x="671756" y="2514712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2F45D0-666F-3CF6-7B64-D46585EE49AE}"/>
              </a:ext>
            </a:extLst>
          </p:cNvPr>
          <p:cNvSpPr/>
          <p:nvPr/>
        </p:nvSpPr>
        <p:spPr>
          <a:xfrm rot="2700000" flipV="1">
            <a:off x="671756" y="3483038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2C6ED7-5442-98FC-1722-98C4122EA3D8}"/>
              </a:ext>
            </a:extLst>
          </p:cNvPr>
          <p:cNvSpPr/>
          <p:nvPr/>
        </p:nvSpPr>
        <p:spPr>
          <a:xfrm rot="2700000" flipV="1">
            <a:off x="671756" y="4242552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AAF167-9A2C-E515-991D-4A7F16D9A4DA}"/>
              </a:ext>
            </a:extLst>
          </p:cNvPr>
          <p:cNvSpPr/>
          <p:nvPr/>
        </p:nvSpPr>
        <p:spPr>
          <a:xfrm rot="2700000" flipV="1">
            <a:off x="671758" y="4961702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96F9E5F-EAD4-BB38-EBF2-7A8302B20427}"/>
              </a:ext>
            </a:extLst>
          </p:cNvPr>
          <p:cNvGrpSpPr/>
          <p:nvPr/>
        </p:nvGrpSpPr>
        <p:grpSpPr>
          <a:xfrm>
            <a:off x="576942" y="814342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20BA60C-BAFA-AE24-1A29-49530186FB59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40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C3B5CFC-06CC-5234-BAF6-C6BA7318B3EF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7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ВЛАДИСЛАВ </a:t>
              </a:r>
              <a:r>
                <a:rPr lang="ru-RU" sz="3200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СОКОЛОВ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0A957C-30EB-ABC5-1E11-6D4479DAA38F}"/>
              </a:ext>
            </a:extLst>
          </p:cNvPr>
          <p:cNvSpPr/>
          <p:nvPr/>
        </p:nvSpPr>
        <p:spPr>
          <a:xfrm rot="21288412">
            <a:off x="437536" y="528591"/>
            <a:ext cx="4805230" cy="453793"/>
          </a:xfrm>
          <a:prstGeom prst="rect">
            <a:avLst/>
          </a:prstGeom>
          <a:solidFill>
            <a:srgbClr val="E950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Эксперт</a:t>
            </a:r>
            <a:endParaRPr lang="ru-RU" sz="2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AB4AE4D-F818-67D7-A814-8C3009E651AE}"/>
              </a:ext>
            </a:extLst>
          </p:cNvPr>
          <p:cNvSpPr/>
          <p:nvPr/>
        </p:nvSpPr>
        <p:spPr>
          <a:xfrm>
            <a:off x="-1" y="6812281"/>
            <a:ext cx="1099747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B79812-6CE4-A6A4-0479-834A4959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05" y="-34107"/>
            <a:ext cx="4568825" cy="6858000"/>
          </a:xfrm>
          <a:prstGeom prst="parallelogram">
            <a:avLst>
              <a:gd name="adj" fmla="val 26692"/>
            </a:avLst>
          </a:prstGeom>
          <a:ln>
            <a:noFill/>
          </a:ln>
          <a:effectLst>
            <a:outerShdw blurRad="254000" dist="1524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7AAF167-9A2C-E515-991D-4A7F16D9A4DA}"/>
              </a:ext>
            </a:extLst>
          </p:cNvPr>
          <p:cNvSpPr/>
          <p:nvPr/>
        </p:nvSpPr>
        <p:spPr>
          <a:xfrm rot="2700000" flipV="1">
            <a:off x="681295" y="5702483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5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C94AFB-AE24-0676-03A0-23541053207D}"/>
              </a:ext>
            </a:extLst>
          </p:cNvPr>
          <p:cNvSpPr/>
          <p:nvPr/>
        </p:nvSpPr>
        <p:spPr>
          <a:xfrm>
            <a:off x="0" y="6812281"/>
            <a:ext cx="2052000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632FCFD9-078E-B04E-011C-FFA5FD0D2ABE}"/>
              </a:ext>
            </a:extLst>
          </p:cNvPr>
          <p:cNvSpPr/>
          <p:nvPr/>
        </p:nvSpPr>
        <p:spPr>
          <a:xfrm rot="900000">
            <a:off x="8425246" y="-1085481"/>
            <a:ext cx="5987991" cy="9755045"/>
          </a:xfrm>
          <a:custGeom>
            <a:avLst/>
            <a:gdLst>
              <a:gd name="connsiteX0" fmla="*/ 0 w 5987991"/>
              <a:gd name="connsiteY0" fmla="*/ 1224083 h 6902679"/>
              <a:gd name="connsiteX1" fmla="*/ 4568342 w 5987991"/>
              <a:gd name="connsiteY1" fmla="*/ 0 h 6902679"/>
              <a:gd name="connsiteX2" fmla="*/ 5987991 w 5987991"/>
              <a:gd name="connsiteY2" fmla="*/ 5298202 h 6902679"/>
              <a:gd name="connsiteX3" fmla="*/ 1 w 5987991"/>
              <a:gd name="connsiteY3" fmla="*/ 6902679 h 69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7991" h="6902679">
                <a:moveTo>
                  <a:pt x="0" y="1224083"/>
                </a:moveTo>
                <a:lnTo>
                  <a:pt x="4568342" y="0"/>
                </a:lnTo>
                <a:lnTo>
                  <a:pt x="5987991" y="5298202"/>
                </a:lnTo>
                <a:lnTo>
                  <a:pt x="1" y="6902679"/>
                </a:lnTo>
                <a:close/>
              </a:path>
            </a:pathLst>
          </a:cu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" name="Рефренс" hidden="1">
            <a:extLst>
              <a:ext uri="{FF2B5EF4-FFF2-40B4-BE49-F238E27FC236}">
                <a16:creationId xmlns:a16="http://schemas.microsoft.com/office/drawing/2014/main" id="{4F317897-EEBB-922C-10EC-2767E69C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1" y="-1146141"/>
            <a:ext cx="13563602" cy="9150282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47C13CC-8BBF-D1EC-2BB3-FFF8B82AF8C3}"/>
              </a:ext>
            </a:extLst>
          </p:cNvPr>
          <p:cNvGrpSpPr/>
          <p:nvPr/>
        </p:nvGrpSpPr>
        <p:grpSpPr>
          <a:xfrm>
            <a:off x="8833047" y="-1859572"/>
            <a:ext cx="3468647" cy="9579970"/>
            <a:chOff x="7180836" y="-2516767"/>
            <a:chExt cx="3468647" cy="957997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24AFA53-9EB0-50D1-90B3-D491861C1D4D}"/>
                </a:ext>
              </a:extLst>
            </p:cNvPr>
            <p:cNvSpPr/>
            <p:nvPr/>
          </p:nvSpPr>
          <p:spPr>
            <a:xfrm rot="900000">
              <a:off x="7180836" y="-2516767"/>
              <a:ext cx="2855269" cy="9579970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  <a:effectLst>
              <a:outerShdw blurRad="571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BAE9DA39-EFB6-7E2E-5706-4EABF6B0AFB3}"/>
                </a:ext>
              </a:extLst>
            </p:cNvPr>
            <p:cNvSpPr/>
            <p:nvPr/>
          </p:nvSpPr>
          <p:spPr>
            <a:xfrm rot="900000">
              <a:off x="9689288" y="3217152"/>
              <a:ext cx="243056" cy="2138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843C1DC-A6EE-C4B0-08A2-08352FEC7FA4}"/>
                </a:ext>
              </a:extLst>
            </p:cNvPr>
            <p:cNvSpPr/>
            <p:nvPr/>
          </p:nvSpPr>
          <p:spPr>
            <a:xfrm rot="900000">
              <a:off x="10406427" y="-507013"/>
              <a:ext cx="243056" cy="2138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8FA4295-9E39-47DD-C354-8FBD2A9A6633}"/>
              </a:ext>
            </a:extLst>
          </p:cNvPr>
          <p:cNvSpPr/>
          <p:nvPr/>
        </p:nvSpPr>
        <p:spPr>
          <a:xfrm rot="900000">
            <a:off x="-2732448" y="-2503404"/>
            <a:ext cx="3063569" cy="10377717"/>
          </a:xfrm>
          <a:prstGeom prst="rect">
            <a:avLst/>
          </a:prstGeom>
          <a:solidFill>
            <a:srgbClr val="42434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AF9C37E3-525E-65D2-FFC1-5BCFDCD5941D}"/>
              </a:ext>
            </a:extLst>
          </p:cNvPr>
          <p:cNvSpPr/>
          <p:nvPr/>
        </p:nvSpPr>
        <p:spPr>
          <a:xfrm rot="900000">
            <a:off x="-3090350" y="-2530359"/>
            <a:ext cx="2855269" cy="10377717"/>
          </a:xfrm>
          <a:prstGeom prst="rect">
            <a:avLst/>
          </a:prstGeom>
          <a:solidFill>
            <a:srgbClr val="E9505B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96F9E5F-EAD4-BB38-EBF2-7A8302B20427}"/>
              </a:ext>
            </a:extLst>
          </p:cNvPr>
          <p:cNvGrpSpPr/>
          <p:nvPr/>
        </p:nvGrpSpPr>
        <p:grpSpPr>
          <a:xfrm>
            <a:off x="576942" y="814342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20BA60C-BAFA-AE24-1A29-49530186FB59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40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C3B5CFC-06CC-5234-BAF6-C6BA7318B3EF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7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ВЛАДИСЛАВ </a:t>
              </a:r>
              <a:r>
                <a:rPr lang="ru-RU" sz="3200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СОКОЛОВ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0A957C-30EB-ABC5-1E11-6D4479DAA38F}"/>
              </a:ext>
            </a:extLst>
          </p:cNvPr>
          <p:cNvSpPr/>
          <p:nvPr/>
        </p:nvSpPr>
        <p:spPr>
          <a:xfrm rot="21288412">
            <a:off x="437536" y="528591"/>
            <a:ext cx="4805230" cy="453793"/>
          </a:xfrm>
          <a:prstGeom prst="rect">
            <a:avLst/>
          </a:prstGeom>
          <a:solidFill>
            <a:srgbClr val="E950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Эксперт по фандрайзингу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6F0EE7-6CD1-197B-1F1B-CB5AF6D01777}"/>
              </a:ext>
            </a:extLst>
          </p:cNvPr>
          <p:cNvSpPr/>
          <p:nvPr/>
        </p:nvSpPr>
        <p:spPr>
          <a:xfrm>
            <a:off x="1672679" y="2517182"/>
            <a:ext cx="3871095" cy="523220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2800" dirty="0">
                <a:solidFill>
                  <a:srgbClr val="4243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+7 (932) 326-99-58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C1FDBB-5F7C-051C-CABE-38861A1C4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92001" y="3093859"/>
            <a:ext cx="351194" cy="3511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544DA8-F237-1E0B-1C10-351EE51B8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49993">
            <a:off x="1317270" y="2623821"/>
            <a:ext cx="336145" cy="33614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E9FF0FB-8CEE-69B4-C18C-CD2CD3193266}"/>
              </a:ext>
            </a:extLst>
          </p:cNvPr>
          <p:cNvSpPr/>
          <p:nvPr/>
        </p:nvSpPr>
        <p:spPr>
          <a:xfrm>
            <a:off x="1672679" y="2997712"/>
            <a:ext cx="3871095" cy="523220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2800" dirty="0">
                <a:solidFill>
                  <a:srgbClr val="4243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@sokol_letaet_vysoko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49CA41B-63BA-CC3E-3DF5-E9134B160C79}"/>
              </a:ext>
            </a:extLst>
          </p:cNvPr>
          <p:cNvCxnSpPr>
            <a:cxnSpLocks/>
          </p:cNvCxnSpPr>
          <p:nvPr/>
        </p:nvCxnSpPr>
        <p:spPr>
          <a:xfrm flipH="1">
            <a:off x="1340883" y="3654613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8FFD07-0050-C899-361A-59F046902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6036" y="155156"/>
            <a:ext cx="4204130" cy="6310578"/>
          </a:xfrm>
          <a:prstGeom prst="parallelogram">
            <a:avLst>
              <a:gd name="adj" fmla="val 26692"/>
            </a:avLst>
          </a:prstGeom>
          <a:ln>
            <a:noFill/>
          </a:ln>
          <a:effectLst>
            <a:outerShdw blurRad="254000" dist="1524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E2997F-0057-96D1-07A9-82031D3DD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239" y="3722122"/>
            <a:ext cx="2967698" cy="295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28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13E450-DAFC-96CE-0BEA-3674DB51AB1F}"/>
              </a:ext>
            </a:extLst>
          </p:cNvPr>
          <p:cNvSpPr/>
          <p:nvPr/>
        </p:nvSpPr>
        <p:spPr>
          <a:xfrm>
            <a:off x="0" y="6812281"/>
            <a:ext cx="7269339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9BD952-BE41-5A63-6CF1-A4016C1F4567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B209404-619B-5970-1FD1-01F0AA823977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29C4D32-88E2-8BD5-1806-9C8B531C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E916B62-B58C-5275-F8B4-B99934EA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70FB89-3224-98BE-D937-7B59E723E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8FE0AD9-29DA-0537-A62E-A078EB612BD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1BB2BF1-DE25-37D7-E2A6-E7FBA5FA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CEADA6A1-84F9-83DF-1254-56F553217E8C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2D7298-4910-DA95-502D-D2F357B8E7B5}"/>
              </a:ext>
            </a:extLst>
          </p:cNvPr>
          <p:cNvGrpSpPr/>
          <p:nvPr/>
        </p:nvGrpSpPr>
        <p:grpSpPr>
          <a:xfrm>
            <a:off x="576942" y="814342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CC4CE63-D648-1686-3DC2-3E1B4C8E4C94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DA0C6DA-E14D-7132-4F5F-DD74EE1228FA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ПРАВИЛА РАБОТЫ НА ВСТРЕЧЕ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540A7-E828-445B-9945-53EDFE64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12" y="2673350"/>
            <a:ext cx="9111106" cy="403377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КТО ЕСТЬ КТО? ФАМИЛИЯ И ИМЯ + КАМЕРА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E9505B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ЛЮДИ ВОКРУГ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rgbClr val="E9505B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ЗЕЛЁНАЯ </a:t>
            </a:r>
            <a:r>
              <a:rPr lang="ru-RU" sz="20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РУЧКА</a:t>
            </a:r>
          </a:p>
          <a:p>
            <a:pPr marL="114300" indent="0">
              <a:spcBef>
                <a:spcPts val="0"/>
              </a:spcBef>
              <a:buNone/>
            </a:pPr>
            <a:endParaRPr lang="ru-RU" sz="2000" dirty="0">
              <a:solidFill>
                <a:srgbClr val="E9505B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СМЕЛОСТЬ ГОРОДА БЕРЁТ</a:t>
            </a:r>
            <a:endParaRPr lang="ru-RU" sz="2000" dirty="0">
              <a:solidFill>
                <a:srgbClr val="E9505B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1F57ED-98BA-220C-E61E-EF1868AD106F}"/>
              </a:ext>
            </a:extLst>
          </p:cNvPr>
          <p:cNvSpPr/>
          <p:nvPr/>
        </p:nvSpPr>
        <p:spPr>
          <a:xfrm rot="2700000" flipV="1">
            <a:off x="2332034" y="2772817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411D69-24E2-6982-7B50-2BDDE3DE8A57}"/>
              </a:ext>
            </a:extLst>
          </p:cNvPr>
          <p:cNvSpPr/>
          <p:nvPr/>
        </p:nvSpPr>
        <p:spPr>
          <a:xfrm rot="2700000" flipV="1">
            <a:off x="2332034" y="3322284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A48286-FA1E-AA7A-0F99-773E57BA8A86}"/>
              </a:ext>
            </a:extLst>
          </p:cNvPr>
          <p:cNvSpPr/>
          <p:nvPr/>
        </p:nvSpPr>
        <p:spPr>
          <a:xfrm rot="2700000" flipV="1">
            <a:off x="2328670" y="3879780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18BDBD1-E903-E6BB-DADE-DE53426BC8CD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0A48286-FA1E-AA7A-0F99-773E57BA8A86}"/>
              </a:ext>
            </a:extLst>
          </p:cNvPr>
          <p:cNvSpPr/>
          <p:nvPr/>
        </p:nvSpPr>
        <p:spPr>
          <a:xfrm rot="2700000" flipV="1">
            <a:off x="2335930" y="4424058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9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5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595BF244-5A76-25D0-DBEE-E0ACAB463359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9BD952-BE41-5A63-6CF1-A4016C1F4567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chemeClr val="bg1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B209404-619B-5970-1FD1-01F0AA823977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29C4D32-88E2-8BD5-1806-9C8B531C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E916B62-B58C-5275-F8B4-B99934EA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70FB89-3224-98BE-D937-7B59E723E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8FE0AD9-29DA-0537-A62E-A078EB612BD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1BB2BF1-DE25-37D7-E2A6-E7FBA5FA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2D7298-4910-DA95-502D-D2F357B8E7B5}"/>
              </a:ext>
            </a:extLst>
          </p:cNvPr>
          <p:cNvGrpSpPr/>
          <p:nvPr/>
        </p:nvGrpSpPr>
        <p:grpSpPr>
          <a:xfrm>
            <a:off x="3101818" y="2920578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CC4CE63-D648-1686-3DC2-3E1B4C8E4C94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DA0C6DA-E14D-7132-4F5F-DD74EE1228FA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ЧТО ТАКОЕ КРАУДФАНДИНГ?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D5B831-9552-349B-AC9A-8E1E32D48AE8}"/>
              </a:ext>
            </a:extLst>
          </p:cNvPr>
          <p:cNvSpPr txBox="1"/>
          <p:nvPr/>
        </p:nvSpPr>
        <p:spPr>
          <a:xfrm rot="21349213">
            <a:off x="3035300" y="4085298"/>
            <a:ext cx="6121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И ЗАЧЕМ ВЫ ПРИШЛИ ПРО ЭТО УЗНАТЬ?</a:t>
            </a:r>
            <a:endParaRPr lang="ru-RU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7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AD46096-0880-A813-923D-9FC9B1AE5FA1}"/>
              </a:ext>
            </a:extLst>
          </p:cNvPr>
          <p:cNvCxnSpPr>
            <a:cxnSpLocks/>
          </p:cNvCxnSpPr>
          <p:nvPr/>
        </p:nvCxnSpPr>
        <p:spPr>
          <a:xfrm flipH="1">
            <a:off x="6590665" y="823947"/>
            <a:ext cx="57156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BFAC53ED-1293-7F1C-36F0-2F94297F4162}"/>
              </a:ext>
            </a:extLst>
          </p:cNvPr>
          <p:cNvSpPr/>
          <p:nvPr/>
        </p:nvSpPr>
        <p:spPr>
          <a:xfrm rot="900000" flipH="1" flipV="1">
            <a:off x="-727077" y="-1038874"/>
            <a:ext cx="6911881" cy="8476353"/>
          </a:xfrm>
          <a:custGeom>
            <a:avLst/>
            <a:gdLst>
              <a:gd name="connsiteX0" fmla="*/ 1 w 6911881"/>
              <a:gd name="connsiteY0" fmla="*/ 8476353 h 8476353"/>
              <a:gd name="connsiteX1" fmla="*/ 0 w 6911881"/>
              <a:gd name="connsiteY1" fmla="*/ 1376429 h 8476353"/>
              <a:gd name="connsiteX2" fmla="*/ 5136900 w 6911881"/>
              <a:gd name="connsiteY2" fmla="*/ 0 h 8476353"/>
              <a:gd name="connsiteX3" fmla="*/ 6911881 w 6911881"/>
              <a:gd name="connsiteY3" fmla="*/ 6624320 h 84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1881" h="8476353">
                <a:moveTo>
                  <a:pt x="1" y="8476353"/>
                </a:moveTo>
                <a:lnTo>
                  <a:pt x="0" y="1376429"/>
                </a:lnTo>
                <a:lnTo>
                  <a:pt x="5136900" y="0"/>
                </a:lnTo>
                <a:lnTo>
                  <a:pt x="6911881" y="66243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87AA15-E426-4784-8CB2-E65FCA14C0C5}"/>
              </a:ext>
            </a:extLst>
          </p:cNvPr>
          <p:cNvSpPr txBox="1">
            <a:spLocks/>
          </p:cNvSpPr>
          <p:nvPr/>
        </p:nvSpPr>
        <p:spPr>
          <a:xfrm>
            <a:off x="1099747" y="1574205"/>
            <a:ext cx="4000500" cy="516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Цель проекта</a:t>
            </a:r>
            <a:endParaRPr lang="ru-RU" sz="6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9BD952-BE41-5A63-6CF1-A4016C1F4567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chemeClr val="bg1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29C4D32-88E2-8BD5-1806-9C8B531C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70FB89-3224-98BE-D937-7B59E723E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8FE0AD9-29DA-0537-A62E-A078EB612BD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1BB2BF1-DE25-37D7-E2A6-E7FBA5FA1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2D7298-4910-DA95-502D-D2F357B8E7B5}"/>
              </a:ext>
            </a:extLst>
          </p:cNvPr>
          <p:cNvGrpSpPr/>
          <p:nvPr/>
        </p:nvGrpSpPr>
        <p:grpSpPr>
          <a:xfrm>
            <a:off x="576942" y="814342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CC4CE63-D648-1686-3DC2-3E1B4C8E4C94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DA0C6DA-E14D-7132-4F5F-DD74EE1228FA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КРАУДФАНДИНГ ЭТО…</a:t>
              </a:r>
              <a:endParaRPr lang="en-US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sp>
        <p:nvSpPr>
          <p:cNvPr id="11" name="Google Shape;340;p34">
            <a:extLst>
              <a:ext uri="{FF2B5EF4-FFF2-40B4-BE49-F238E27FC236}">
                <a16:creationId xmlns:a16="http://schemas.microsoft.com/office/drawing/2014/main" id="{41FC65A0-70FA-936D-B6A0-2981068CFA48}"/>
              </a:ext>
            </a:extLst>
          </p:cNvPr>
          <p:cNvSpPr txBox="1"/>
          <p:nvPr/>
        </p:nvSpPr>
        <p:spPr>
          <a:xfrm>
            <a:off x="654033" y="2606517"/>
            <a:ext cx="4842000" cy="2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ПЕРВЫЙ ФОКУС</a:t>
            </a:r>
          </a:p>
          <a:p>
            <a:pPr>
              <a:buClr>
                <a:schemeClr val="dk1"/>
              </a:buClr>
              <a:buSzPts val="1100"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коллективное сотрудничество людей, которые добровольно объединяют свои деньги или другие ресурсы вместе, как правило, через Интернет, чтобы поддержать усилия других людей или организаций</a:t>
            </a: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Google Shape;342;p34">
            <a:extLst>
              <a:ext uri="{FF2B5EF4-FFF2-40B4-BE49-F238E27FC236}">
                <a16:creationId xmlns:a16="http://schemas.microsoft.com/office/drawing/2014/main" id="{DF4A763C-A8E6-2348-462C-51F1ED9FB714}"/>
              </a:ext>
            </a:extLst>
          </p:cNvPr>
          <p:cNvSpPr txBox="1"/>
          <p:nvPr/>
        </p:nvSpPr>
        <p:spPr>
          <a:xfrm>
            <a:off x="7080242" y="2606517"/>
            <a:ext cx="4842000" cy="2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ВТОРОЙ ФОКУС</a:t>
            </a:r>
          </a:p>
          <a:p>
            <a:pPr>
              <a:buClr>
                <a:schemeClr val="dk1"/>
              </a:buClr>
              <a:buSzPts val="1100"/>
            </a:pPr>
            <a:endParaRPr lang="en-US" sz="1600" dirty="0">
              <a:solidFill>
                <a:srgbClr val="E9505B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  <a:p>
            <a:pPr>
              <a:buClr>
                <a:schemeClr val="bg1"/>
              </a:buClr>
              <a:buSzPts val="1100"/>
            </a:pPr>
            <a:r>
              <a:rPr lang="ru-RU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СПОСОБ ДЛЯ АККУМУЛЯЦИИ РЕСУРСОВ, В ТОМ ЧИСЛЕ ФИНАНСОВЫХ, ОТ ШИРОКОГО КРУГА ИНВЕСТОРОВ/ДОНОРОВ, ЖЕЛАЮЩИХ ПОЛУЧИТЬ В ТОЙ ИЛИ ИНОЙ МЕРЕ ДОСТУП К ПРОЕКТУ/ОРГАНИЗАЦИИ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047084A-3232-2640-E01E-E0FF782706AA}"/>
              </a:ext>
            </a:extLst>
          </p:cNvPr>
          <p:cNvSpPr/>
          <p:nvPr/>
        </p:nvSpPr>
        <p:spPr>
          <a:xfrm>
            <a:off x="15511" y="6812281"/>
            <a:ext cx="1642236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13E450-DAFC-96CE-0BEA-3674DB51AB1F}"/>
              </a:ext>
            </a:extLst>
          </p:cNvPr>
          <p:cNvSpPr/>
          <p:nvPr/>
        </p:nvSpPr>
        <p:spPr>
          <a:xfrm>
            <a:off x="0" y="6812281"/>
            <a:ext cx="7269339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9BD952-BE41-5A63-6CF1-A4016C1F4567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B209404-619B-5970-1FD1-01F0AA823977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29C4D32-88E2-8BD5-1806-9C8B531C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E916B62-B58C-5275-F8B4-B99934EA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70FB89-3224-98BE-D937-7B59E723E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8FE0AD9-29DA-0537-A62E-A078EB612BD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1BB2BF1-DE25-37D7-E2A6-E7FBA5FA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CEADA6A1-84F9-83DF-1254-56F553217E8C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2D7298-4910-DA95-502D-D2F357B8E7B5}"/>
              </a:ext>
            </a:extLst>
          </p:cNvPr>
          <p:cNvGrpSpPr/>
          <p:nvPr/>
        </p:nvGrpSpPr>
        <p:grpSpPr>
          <a:xfrm>
            <a:off x="576942" y="814342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CC4CE63-D648-1686-3DC2-3E1B4C8E4C94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DA0C6DA-E14D-7132-4F5F-DD74EE1228FA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РЕТРОСПЕКТИВА РАЗВИТИЯ КРАУДФАНДИНГА В РОССИИ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540A7-E828-445B-9945-53EDFE64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12" y="2673350"/>
            <a:ext cx="9111106" cy="403377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2007 год. Проект </a:t>
            </a:r>
            <a:r>
              <a:rPr lang="en-US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KROOGI. </a:t>
            </a: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Сайт творческого сообщества для музыки, книг, видео и фото</a:t>
            </a:r>
            <a:endParaRPr lang="en-US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2012 год. </a:t>
            </a:r>
            <a:r>
              <a:rPr lang="en-US" sz="1600" dirty="0" err="1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Planeta</a:t>
            </a:r>
            <a:r>
              <a:rPr lang="en-US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 </a:t>
            </a: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и </a:t>
            </a:r>
            <a:r>
              <a:rPr lang="en-US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Boomstarter</a:t>
            </a: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 </a:t>
            </a:r>
            <a:r>
              <a:rPr lang="en-US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–</a:t>
            </a: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 «оставь всё собранное» и «всё или ничего»</a:t>
            </a:r>
            <a:endParaRPr lang="en-US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2014 год. </a:t>
            </a: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«28 Панфиловцев» собрали больше 20 млн рублей. На </a:t>
            </a:r>
            <a:r>
              <a:rPr lang="en-US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Planeta.ru </a:t>
            </a: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собрали за все проекты свыше 100 млн рублей</a:t>
            </a:r>
            <a:endParaRPr lang="en-US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2016 год. </a:t>
            </a: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Вышло практическое пособие по краудфандингу от </a:t>
            </a:r>
            <a:r>
              <a:rPr lang="en-US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Planeta.ru</a:t>
            </a:r>
            <a:endParaRPr lang="en-US" sz="1600" dirty="0">
              <a:solidFill>
                <a:srgbClr val="E9505B"/>
              </a:solidFill>
              <a:latin typeface="Roboto Bold" panose="02000000000000000000" pitchFamily="2" charset="0"/>
              <a:ea typeface="Roboto Bold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2020 год. </a:t>
            </a: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Появление профессии краудпродюсера. Деятельность платформ регулируется ФЗ-259 от 02.08.2019</a:t>
            </a:r>
            <a:endParaRPr lang="en-US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  <a:sym typeface="Montserrat"/>
              </a:rPr>
              <a:t>2022 год. </a:t>
            </a: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Новый рекорд – группа ДДТ на альбом «Творчество в пустоте» собрала свыше 25 млн рублей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1F57ED-98BA-220C-E61E-EF1868AD106F}"/>
              </a:ext>
            </a:extLst>
          </p:cNvPr>
          <p:cNvSpPr/>
          <p:nvPr/>
        </p:nvSpPr>
        <p:spPr>
          <a:xfrm rot="2700000" flipV="1">
            <a:off x="2332034" y="2772817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411D69-24E2-6982-7B50-2BDDE3DE8A57}"/>
              </a:ext>
            </a:extLst>
          </p:cNvPr>
          <p:cNvSpPr/>
          <p:nvPr/>
        </p:nvSpPr>
        <p:spPr>
          <a:xfrm rot="2700000" flipV="1">
            <a:off x="2332034" y="3220686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A48286-FA1E-AA7A-0F99-773E57BA8A86}"/>
              </a:ext>
            </a:extLst>
          </p:cNvPr>
          <p:cNvSpPr/>
          <p:nvPr/>
        </p:nvSpPr>
        <p:spPr>
          <a:xfrm rot="2700000" flipV="1">
            <a:off x="2342725" y="3660880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146C454-FE26-A996-36A0-E2ACAE6F86D5}"/>
              </a:ext>
            </a:extLst>
          </p:cNvPr>
          <p:cNvSpPr/>
          <p:nvPr/>
        </p:nvSpPr>
        <p:spPr>
          <a:xfrm rot="2700000" flipV="1">
            <a:off x="2343312" y="4331060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442B9D9-196D-ADFA-1E54-97A6E6FC4757}"/>
              </a:ext>
            </a:extLst>
          </p:cNvPr>
          <p:cNvSpPr/>
          <p:nvPr/>
        </p:nvSpPr>
        <p:spPr>
          <a:xfrm rot="2700000" flipV="1">
            <a:off x="2332034" y="4759041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C0BF677-29EF-8F28-1940-E260B20F19B6}"/>
              </a:ext>
            </a:extLst>
          </p:cNvPr>
          <p:cNvSpPr/>
          <p:nvPr/>
        </p:nvSpPr>
        <p:spPr>
          <a:xfrm rot="2700000" flipV="1">
            <a:off x="2379332" y="5429220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18BDBD1-E903-E6BB-DADE-DE53426BC8CD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2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AD46096-0880-A813-923D-9FC9B1AE5FA1}"/>
              </a:ext>
            </a:extLst>
          </p:cNvPr>
          <p:cNvCxnSpPr>
            <a:cxnSpLocks/>
          </p:cNvCxnSpPr>
          <p:nvPr/>
        </p:nvCxnSpPr>
        <p:spPr>
          <a:xfrm flipH="1">
            <a:off x="6921910" y="823947"/>
            <a:ext cx="53843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BFAC53ED-1293-7F1C-36F0-2F94297F4162}"/>
              </a:ext>
            </a:extLst>
          </p:cNvPr>
          <p:cNvSpPr/>
          <p:nvPr/>
        </p:nvSpPr>
        <p:spPr>
          <a:xfrm rot="900000" flipH="1" flipV="1">
            <a:off x="-727077" y="-1038874"/>
            <a:ext cx="6911881" cy="8476353"/>
          </a:xfrm>
          <a:custGeom>
            <a:avLst/>
            <a:gdLst>
              <a:gd name="connsiteX0" fmla="*/ 1 w 6911881"/>
              <a:gd name="connsiteY0" fmla="*/ 8476353 h 8476353"/>
              <a:gd name="connsiteX1" fmla="*/ 0 w 6911881"/>
              <a:gd name="connsiteY1" fmla="*/ 1376429 h 8476353"/>
              <a:gd name="connsiteX2" fmla="*/ 5136900 w 6911881"/>
              <a:gd name="connsiteY2" fmla="*/ 0 h 8476353"/>
              <a:gd name="connsiteX3" fmla="*/ 6911881 w 6911881"/>
              <a:gd name="connsiteY3" fmla="*/ 6624320 h 84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1881" h="8476353">
                <a:moveTo>
                  <a:pt x="1" y="8476353"/>
                </a:moveTo>
                <a:lnTo>
                  <a:pt x="0" y="1376429"/>
                </a:lnTo>
                <a:lnTo>
                  <a:pt x="5136900" y="0"/>
                </a:lnTo>
                <a:lnTo>
                  <a:pt x="6911881" y="66243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87AA15-E426-4784-8CB2-E65FCA14C0C5}"/>
              </a:ext>
            </a:extLst>
          </p:cNvPr>
          <p:cNvSpPr txBox="1">
            <a:spLocks/>
          </p:cNvSpPr>
          <p:nvPr/>
        </p:nvSpPr>
        <p:spPr>
          <a:xfrm>
            <a:off x="1099747" y="1574205"/>
            <a:ext cx="4000500" cy="516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Цель проекта</a:t>
            </a:r>
            <a:endParaRPr lang="ru-RU" sz="6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9BD952-BE41-5A63-6CF1-A4016C1F4567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chemeClr val="bg1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29C4D32-88E2-8BD5-1806-9C8B531C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70FB89-3224-98BE-D937-7B59E723E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8FE0AD9-29DA-0537-A62E-A078EB612BD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1BB2BF1-DE25-37D7-E2A6-E7FBA5FA1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2D7298-4910-DA95-502D-D2F357B8E7B5}"/>
              </a:ext>
            </a:extLst>
          </p:cNvPr>
          <p:cNvGrpSpPr/>
          <p:nvPr/>
        </p:nvGrpSpPr>
        <p:grpSpPr>
          <a:xfrm>
            <a:off x="576942" y="814342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CC4CE63-D648-1686-3DC2-3E1B4C8E4C94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DA0C6DA-E14D-7132-4F5F-DD74EE1228FA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ВЕСЬ ПРОЦЕСС</a:t>
              </a:r>
            </a:p>
          </p:txBody>
        </p:sp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B3976C6-B432-02B1-B026-56329C8FBEDD}"/>
              </a:ext>
            </a:extLst>
          </p:cNvPr>
          <p:cNvCxnSpPr>
            <a:cxnSpLocks/>
          </p:cNvCxnSpPr>
          <p:nvPr/>
        </p:nvCxnSpPr>
        <p:spPr>
          <a:xfrm flipH="1">
            <a:off x="699912" y="3433591"/>
            <a:ext cx="4975174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547E592-F660-C0D4-CA16-9C73D23AE8D6}"/>
              </a:ext>
            </a:extLst>
          </p:cNvPr>
          <p:cNvCxnSpPr>
            <a:cxnSpLocks/>
          </p:cNvCxnSpPr>
          <p:nvPr/>
        </p:nvCxnSpPr>
        <p:spPr>
          <a:xfrm flipH="1">
            <a:off x="6711856" y="3358175"/>
            <a:ext cx="49751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52A8856-8D95-DD1F-89B4-BB4D6B38C271}"/>
              </a:ext>
            </a:extLst>
          </p:cNvPr>
          <p:cNvSpPr/>
          <p:nvPr/>
        </p:nvSpPr>
        <p:spPr>
          <a:xfrm rot="2700000" flipV="1">
            <a:off x="6671137" y="3334606"/>
            <a:ext cx="47136" cy="4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7290F5-2BDA-E21C-C7BB-3829D3CC9037}"/>
              </a:ext>
            </a:extLst>
          </p:cNvPr>
          <p:cNvSpPr/>
          <p:nvPr/>
        </p:nvSpPr>
        <p:spPr>
          <a:xfrm rot="2700000" flipV="1">
            <a:off x="11663461" y="3334606"/>
            <a:ext cx="47136" cy="4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918F8591-A4D1-5395-0DED-F92ADEB1FBFE}"/>
              </a:ext>
            </a:extLst>
          </p:cNvPr>
          <p:cNvSpPr/>
          <p:nvPr/>
        </p:nvSpPr>
        <p:spPr>
          <a:xfrm>
            <a:off x="4533900" y="2840256"/>
            <a:ext cx="2056765" cy="466682"/>
          </a:xfrm>
          <a:prstGeom prst="chevron">
            <a:avLst>
              <a:gd name="adj" fmla="val 35590"/>
            </a:avLst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lt1"/>
              </a:solidFill>
              <a:latin typeface="Roboto Bold" panose="02000000000000000000" pitchFamily="2" charset="0"/>
              <a:ea typeface="Roboto Bold" panose="02000000000000000000" pitchFamily="2" charset="0"/>
              <a:cs typeface="Open Sans bold" pitchFamily="2" charset="0"/>
              <a:sym typeface="Montserrat"/>
            </a:endParaRPr>
          </a:p>
        </p:txBody>
      </p:sp>
      <p:sp>
        <p:nvSpPr>
          <p:cNvPr id="22" name="Google Shape;273;p29">
            <a:extLst>
              <a:ext uri="{FF2B5EF4-FFF2-40B4-BE49-F238E27FC236}">
                <a16:creationId xmlns:a16="http://schemas.microsoft.com/office/drawing/2014/main" id="{4BB01026-B9DC-F6E4-7CEA-9D891E577D79}"/>
              </a:ext>
            </a:extLst>
          </p:cNvPr>
          <p:cNvSpPr txBox="1"/>
          <p:nvPr/>
        </p:nvSpPr>
        <p:spPr>
          <a:xfrm>
            <a:off x="250297" y="2656085"/>
            <a:ext cx="13436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E9505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endParaRPr sz="3600" b="1" dirty="0">
              <a:solidFill>
                <a:srgbClr val="E9505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Google Shape;273;p29">
            <a:extLst>
              <a:ext uri="{FF2B5EF4-FFF2-40B4-BE49-F238E27FC236}">
                <a16:creationId xmlns:a16="http://schemas.microsoft.com/office/drawing/2014/main" id="{E6C09D8F-4FCB-1893-FA49-4C9ADB85A205}"/>
              </a:ext>
            </a:extLst>
          </p:cNvPr>
          <p:cNvSpPr txBox="1"/>
          <p:nvPr/>
        </p:nvSpPr>
        <p:spPr>
          <a:xfrm>
            <a:off x="6215828" y="2604167"/>
            <a:ext cx="13436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E9505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sz="3600" b="1" dirty="0">
              <a:solidFill>
                <a:srgbClr val="E9505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" name="Google Shape;340;p34">
            <a:extLst>
              <a:ext uri="{FF2B5EF4-FFF2-40B4-BE49-F238E27FC236}">
                <a16:creationId xmlns:a16="http://schemas.microsoft.com/office/drawing/2014/main" id="{B11FFEA3-F92D-7701-0B58-4D81AA57E008}"/>
              </a:ext>
            </a:extLst>
          </p:cNvPr>
          <p:cNvSpPr txBox="1"/>
          <p:nvPr/>
        </p:nvSpPr>
        <p:spPr>
          <a:xfrm>
            <a:off x="998638" y="2683877"/>
            <a:ext cx="3375866" cy="69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СНАЧАЛА – ИДЕЯ И ОТВЕТ НА ВОПРОС «ЗАЧЕМ?»</a:t>
            </a: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Google Shape;340;p34">
            <a:extLst>
              <a:ext uri="{FF2B5EF4-FFF2-40B4-BE49-F238E27FC236}">
                <a16:creationId xmlns:a16="http://schemas.microsoft.com/office/drawing/2014/main" id="{48E52D85-7DCE-0932-6E8C-FD55B3696958}"/>
              </a:ext>
            </a:extLst>
          </p:cNvPr>
          <p:cNvSpPr txBox="1"/>
          <p:nvPr/>
        </p:nvSpPr>
        <p:spPr>
          <a:xfrm>
            <a:off x="7000344" y="2699363"/>
            <a:ext cx="3906467" cy="69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2"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ПОДГОТОВКА ИНФОРМАЦИОННЫХ МАТЕРИАЛОВ</a:t>
            </a:r>
            <a:endParaRPr lang="en-US" sz="1600" dirty="0">
              <a:solidFill>
                <a:srgbClr val="E9505B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C1148D-53A9-534F-668C-1B8BCACB8F69}"/>
              </a:ext>
            </a:extLst>
          </p:cNvPr>
          <p:cNvSpPr/>
          <p:nvPr/>
        </p:nvSpPr>
        <p:spPr>
          <a:xfrm>
            <a:off x="0" y="6807201"/>
            <a:ext cx="5563747" cy="50800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Google Shape;273;p29">
            <a:extLst>
              <a:ext uri="{FF2B5EF4-FFF2-40B4-BE49-F238E27FC236}">
                <a16:creationId xmlns:a16="http://schemas.microsoft.com/office/drawing/2014/main" id="{5014899C-8504-5B97-ACAF-E4496C1E7D6B}"/>
              </a:ext>
            </a:extLst>
          </p:cNvPr>
          <p:cNvSpPr txBox="1"/>
          <p:nvPr/>
        </p:nvSpPr>
        <p:spPr>
          <a:xfrm>
            <a:off x="290103" y="3365514"/>
            <a:ext cx="13436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E9505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sz="3600" b="1" dirty="0">
              <a:solidFill>
                <a:srgbClr val="E9505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" name="Google Shape;340;p34">
            <a:extLst>
              <a:ext uri="{FF2B5EF4-FFF2-40B4-BE49-F238E27FC236}">
                <a16:creationId xmlns:a16="http://schemas.microsoft.com/office/drawing/2014/main" id="{D5C2D159-E54C-ECFD-DE2E-2C6AECBF2D23}"/>
              </a:ext>
            </a:extLst>
          </p:cNvPr>
          <p:cNvSpPr txBox="1"/>
          <p:nvPr/>
        </p:nvSpPr>
        <p:spPr>
          <a:xfrm>
            <a:off x="1001605" y="3449718"/>
            <a:ext cx="3375866" cy="69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ВЫБОР ПЛОЩАДКИ И РАЗМЕЩЕНИЕ ПРОЕКТА</a:t>
            </a: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9" name="Google Shape;273;p29">
            <a:extLst>
              <a:ext uri="{FF2B5EF4-FFF2-40B4-BE49-F238E27FC236}">
                <a16:creationId xmlns:a16="http://schemas.microsoft.com/office/drawing/2014/main" id="{D920885A-2585-4742-20F1-44187F402950}"/>
              </a:ext>
            </a:extLst>
          </p:cNvPr>
          <p:cNvSpPr txBox="1"/>
          <p:nvPr/>
        </p:nvSpPr>
        <p:spPr>
          <a:xfrm>
            <a:off x="318384" y="4044033"/>
            <a:ext cx="13436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E9505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</a:t>
            </a:r>
            <a:endParaRPr sz="3600" b="1" dirty="0">
              <a:solidFill>
                <a:srgbClr val="E9505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" name="Google Shape;340;p34">
            <a:extLst>
              <a:ext uri="{FF2B5EF4-FFF2-40B4-BE49-F238E27FC236}">
                <a16:creationId xmlns:a16="http://schemas.microsoft.com/office/drawing/2014/main" id="{B1855946-00B4-4B95-2996-B96E6EF8C008}"/>
              </a:ext>
            </a:extLst>
          </p:cNvPr>
          <p:cNvSpPr txBox="1"/>
          <p:nvPr/>
        </p:nvSpPr>
        <p:spPr>
          <a:xfrm>
            <a:off x="1029886" y="4184799"/>
            <a:ext cx="3375866" cy="69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СБОР СРЕДСТВ</a:t>
            </a: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1128A8A-5F25-7640-E367-C42C9DD9105C}"/>
              </a:ext>
            </a:extLst>
          </p:cNvPr>
          <p:cNvCxnSpPr>
            <a:cxnSpLocks/>
          </p:cNvCxnSpPr>
          <p:nvPr/>
        </p:nvCxnSpPr>
        <p:spPr>
          <a:xfrm flipH="1">
            <a:off x="722659" y="4141860"/>
            <a:ext cx="4975174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273;p29">
            <a:extLst>
              <a:ext uri="{FF2B5EF4-FFF2-40B4-BE49-F238E27FC236}">
                <a16:creationId xmlns:a16="http://schemas.microsoft.com/office/drawing/2014/main" id="{3E8D7870-00C8-0920-8980-F1A54E267BF7}"/>
              </a:ext>
            </a:extLst>
          </p:cNvPr>
          <p:cNvSpPr txBox="1"/>
          <p:nvPr/>
        </p:nvSpPr>
        <p:spPr>
          <a:xfrm>
            <a:off x="6224642" y="3315085"/>
            <a:ext cx="13436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E9505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 sz="3600" b="1" dirty="0">
              <a:solidFill>
                <a:srgbClr val="E9505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" name="Google Shape;340;p34">
            <a:extLst>
              <a:ext uri="{FF2B5EF4-FFF2-40B4-BE49-F238E27FC236}">
                <a16:creationId xmlns:a16="http://schemas.microsoft.com/office/drawing/2014/main" id="{EACF06CE-06D4-FE65-E12D-C4FF6979335F}"/>
              </a:ext>
            </a:extLst>
          </p:cNvPr>
          <p:cNvSpPr txBox="1"/>
          <p:nvPr/>
        </p:nvSpPr>
        <p:spPr>
          <a:xfrm>
            <a:off x="7009159" y="3410281"/>
            <a:ext cx="3375866" cy="69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2"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ПРОДВИЖЕНИЕ СБОРА НА ВНЕШНИХ РЕСУРСАХ</a:t>
            </a:r>
            <a:endParaRPr lang="en-US" sz="1600" dirty="0">
              <a:solidFill>
                <a:srgbClr val="E9505B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28" name="Google Shape;273;p29">
            <a:extLst>
              <a:ext uri="{FF2B5EF4-FFF2-40B4-BE49-F238E27FC236}">
                <a16:creationId xmlns:a16="http://schemas.microsoft.com/office/drawing/2014/main" id="{95EA8E0A-9B44-30FA-03D2-FD9C52D968CA}"/>
              </a:ext>
            </a:extLst>
          </p:cNvPr>
          <p:cNvSpPr txBox="1"/>
          <p:nvPr/>
        </p:nvSpPr>
        <p:spPr>
          <a:xfrm>
            <a:off x="6224642" y="4007227"/>
            <a:ext cx="13436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4400" dirty="0">
                <a:solidFill>
                  <a:srgbClr val="E9505B"/>
                </a:solidFill>
                <a:latin typeface="Montserrat Black"/>
                <a:ea typeface="Montserrat Medium"/>
                <a:cs typeface="Montserrat Medium"/>
                <a:sym typeface="Montserrat Black"/>
              </a:rPr>
              <a:t>6</a:t>
            </a:r>
            <a:endParaRPr sz="3600" dirty="0">
              <a:solidFill>
                <a:srgbClr val="E9505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" name="Google Shape;340;p34">
            <a:extLst>
              <a:ext uri="{FF2B5EF4-FFF2-40B4-BE49-F238E27FC236}">
                <a16:creationId xmlns:a16="http://schemas.microsoft.com/office/drawing/2014/main" id="{405FCF10-7139-06F5-546C-9F2D4FA74D89}"/>
              </a:ext>
            </a:extLst>
          </p:cNvPr>
          <p:cNvSpPr txBox="1"/>
          <p:nvPr/>
        </p:nvSpPr>
        <p:spPr>
          <a:xfrm>
            <a:off x="7009159" y="4206120"/>
            <a:ext cx="3375866" cy="69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2"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E950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ЗАВЕРШЕНИЕ ПРОЕКТА</a:t>
            </a:r>
            <a:endParaRPr lang="en-US" sz="1600" dirty="0">
              <a:solidFill>
                <a:srgbClr val="E9505B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CE81D13-43ED-CA59-7A64-A7C306764F5A}"/>
              </a:ext>
            </a:extLst>
          </p:cNvPr>
          <p:cNvCxnSpPr>
            <a:cxnSpLocks/>
          </p:cNvCxnSpPr>
          <p:nvPr/>
        </p:nvCxnSpPr>
        <p:spPr>
          <a:xfrm flipH="1">
            <a:off x="6711856" y="4145664"/>
            <a:ext cx="49751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: шеврон 32">
            <a:extLst>
              <a:ext uri="{FF2B5EF4-FFF2-40B4-BE49-F238E27FC236}">
                <a16:creationId xmlns:a16="http://schemas.microsoft.com/office/drawing/2014/main" id="{C6FD862C-02DE-DA87-DB8E-6822433E87B5}"/>
              </a:ext>
            </a:extLst>
          </p:cNvPr>
          <p:cNvSpPr/>
          <p:nvPr/>
        </p:nvSpPr>
        <p:spPr>
          <a:xfrm>
            <a:off x="4543823" y="3558650"/>
            <a:ext cx="2056765" cy="466682"/>
          </a:xfrm>
          <a:prstGeom prst="chevron">
            <a:avLst>
              <a:gd name="adj" fmla="val 35590"/>
            </a:avLst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lt1"/>
              </a:solidFill>
              <a:latin typeface="Roboto Bold" panose="02000000000000000000" pitchFamily="2" charset="0"/>
              <a:ea typeface="Roboto Bold" panose="02000000000000000000" pitchFamily="2" charset="0"/>
              <a:cs typeface="Open Sans bold" pitchFamily="2" charset="0"/>
              <a:sym typeface="Montserrat"/>
            </a:endParaRPr>
          </a:p>
        </p:txBody>
      </p:sp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id="{B7F8936A-D546-E905-2E39-E390FAD232A1}"/>
              </a:ext>
            </a:extLst>
          </p:cNvPr>
          <p:cNvSpPr/>
          <p:nvPr/>
        </p:nvSpPr>
        <p:spPr>
          <a:xfrm>
            <a:off x="4560135" y="4276711"/>
            <a:ext cx="2056765" cy="466682"/>
          </a:xfrm>
          <a:prstGeom prst="chevron">
            <a:avLst>
              <a:gd name="adj" fmla="val 35590"/>
            </a:avLst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lt1"/>
              </a:solidFill>
              <a:latin typeface="Roboto Bold" panose="02000000000000000000" pitchFamily="2" charset="0"/>
              <a:ea typeface="Roboto Bold" panose="02000000000000000000" pitchFamily="2" charset="0"/>
              <a:cs typeface="Open Sans bold" pitchFamily="2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7705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5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595BF244-5A76-25D0-DBEE-E0ACAB463359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9BD952-BE41-5A63-6CF1-A4016C1F4567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chemeClr val="bg1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B209404-619B-5970-1FD1-01F0AA823977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29C4D32-88E2-8BD5-1806-9C8B531C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E916B62-B58C-5275-F8B4-B99934EA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70FB89-3224-98BE-D937-7B59E723E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8FE0AD9-29DA-0537-A62E-A078EB612BD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1BB2BF1-DE25-37D7-E2A6-E7FBA5FA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097B8BE-5EAC-A8C8-8B7B-023D3DC0FC1F}"/>
              </a:ext>
            </a:extLst>
          </p:cNvPr>
          <p:cNvGrpSpPr/>
          <p:nvPr/>
        </p:nvGrpSpPr>
        <p:grpSpPr>
          <a:xfrm>
            <a:off x="6811083" y="1106572"/>
            <a:ext cx="5380917" cy="675748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3BB2AAD-AD88-9E36-3580-4681726B396B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E84BA64-4786-D56A-F7AE-7A3CBEF9F5A6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РАБОТА С ОФЛАЙНОМ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09E90C9-377E-CC34-90B7-980C9E0D70C8}"/>
              </a:ext>
            </a:extLst>
          </p:cNvPr>
          <p:cNvGrpSpPr/>
          <p:nvPr/>
        </p:nvGrpSpPr>
        <p:grpSpPr>
          <a:xfrm>
            <a:off x="6802823" y="2240903"/>
            <a:ext cx="5380917" cy="675748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1CC378D3-411D-0E7E-91DC-11443522D32E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CE61555-47CD-169D-88B5-D51A4B9EC0F1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ИНФОРМ.ОТКРЫТОСТЬ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237B21F-8D0D-1DAF-C331-6943F6ACBC8A}"/>
              </a:ext>
            </a:extLst>
          </p:cNvPr>
          <p:cNvGrpSpPr/>
          <p:nvPr/>
        </p:nvGrpSpPr>
        <p:grpSpPr>
          <a:xfrm>
            <a:off x="6835259" y="3270446"/>
            <a:ext cx="5380917" cy="675748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053C38E-6BB0-BC72-1386-141E5B2C1B56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519C693A-1010-5D3E-8FE2-61F747EBDDAF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КОНТЕНТ-ПЛАН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783B4FC-EB8D-2905-36A5-9A721A15C877}"/>
              </a:ext>
            </a:extLst>
          </p:cNvPr>
          <p:cNvGrpSpPr/>
          <p:nvPr/>
        </p:nvGrpSpPr>
        <p:grpSpPr>
          <a:xfrm>
            <a:off x="6817919" y="4429023"/>
            <a:ext cx="5380917" cy="675748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E2CBFF07-EDA6-947C-5438-25C7889E9F6D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8029BEA-FE9C-7C1F-91F0-11AFE377A32E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НИКАКИХ «ХОЛОДНЫХ» ПРОДАЖ</a:t>
              </a:r>
              <a:endPara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DB2C1-070B-EE92-F6AC-9EBF9A648E9B}"/>
              </a:ext>
            </a:extLst>
          </p:cNvPr>
          <p:cNvGrpSpPr/>
          <p:nvPr/>
        </p:nvGrpSpPr>
        <p:grpSpPr>
          <a:xfrm>
            <a:off x="2193088" y="4223786"/>
            <a:ext cx="5380917" cy="675748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44652BC-95BF-604A-4A20-9B2F0F10884B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90AD723-8DE0-A851-3EAD-6A9585998DD8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БЫТЬ ГОТОВЫМИ АДРЕСНО РАБОТАТЬ С ДОНОРАМИ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B7FE48A-2DFC-39AC-1DDE-C7A5FFF5D1BD}"/>
              </a:ext>
            </a:extLst>
          </p:cNvPr>
          <p:cNvGrpSpPr/>
          <p:nvPr/>
        </p:nvGrpSpPr>
        <p:grpSpPr>
          <a:xfrm>
            <a:off x="2193088" y="3093564"/>
            <a:ext cx="5380917" cy="675748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8AC33F3-D776-2BFC-8BE9-978746259714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3CF7BDF-1C17-33F7-9609-C9F8FCE97BFB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МОЖЕТ НЕ ПОЛУЧИТСЯ</a:t>
              </a:r>
              <a:endParaRPr lang="ru-RU" sz="28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4533FB9-72D5-89B7-7BCC-AFECBC78B901}"/>
              </a:ext>
            </a:extLst>
          </p:cNvPr>
          <p:cNvGrpSpPr/>
          <p:nvPr/>
        </p:nvGrpSpPr>
        <p:grpSpPr>
          <a:xfrm>
            <a:off x="2265941" y="2015108"/>
            <a:ext cx="5380917" cy="675748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635CFFA-20C3-8E60-CA10-69F0204D3F95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40D8250-E1AE-CF2D-9678-C640A637E9E5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БЕЗ </a:t>
              </a:r>
              <a:r>
                <a:rPr lang="ru-RU" sz="2400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ВЫСОКИХ ПЛАНОК СРАЗУ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2D7298-4910-DA95-502D-D2F357B8E7B5}"/>
              </a:ext>
            </a:extLst>
          </p:cNvPr>
          <p:cNvGrpSpPr/>
          <p:nvPr/>
        </p:nvGrpSpPr>
        <p:grpSpPr>
          <a:xfrm>
            <a:off x="2093149" y="989814"/>
            <a:ext cx="5380917" cy="675748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CC4CE63-D648-1686-3DC2-3E1B4C8E4C94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DA0C6DA-E14D-7132-4F5F-DD74EE1228FA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ЧЕСТНО РАССКАЗАННАЯ ИСТОРИЯ</a:t>
              </a:r>
              <a:endPara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D9D3530-E14B-6DEE-DA04-D1BD942A733E}"/>
              </a:ext>
            </a:extLst>
          </p:cNvPr>
          <p:cNvGrpSpPr/>
          <p:nvPr/>
        </p:nvGrpSpPr>
        <p:grpSpPr>
          <a:xfrm>
            <a:off x="2244610" y="5307778"/>
            <a:ext cx="5380917" cy="675748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A6AA12F-DDAE-EC73-D5A9-5EC98088A73A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50FCC769-3C71-F9E0-9C2A-7917022FBC61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ДЕТАЛЬНО ПРОДУМАТЬ МАТРИЦУ ВОЗНАГРАЖДЕНИЙ</a:t>
              </a:r>
              <a:endParaRPr lang="ru-RU" sz="20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C0239-6D37-0C5B-466E-5F44EBAF7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9C2B50-8EA5-A161-FD18-A7FC0FA1A5E1}"/>
              </a:ext>
            </a:extLst>
          </p:cNvPr>
          <p:cNvSpPr/>
          <p:nvPr/>
        </p:nvSpPr>
        <p:spPr>
          <a:xfrm>
            <a:off x="0" y="6812281"/>
            <a:ext cx="7269339" cy="45719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79A88C8-E10E-250C-220B-037A8B7FE01F}"/>
              </a:ext>
            </a:extLst>
          </p:cNvPr>
          <p:cNvSpPr/>
          <p:nvPr/>
        </p:nvSpPr>
        <p:spPr>
          <a:xfrm>
            <a:off x="10736586" y="437890"/>
            <a:ext cx="144715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 "/>
                <a:cs typeface="Arial" panose="020B0604020202020204" pitchFamily="34" charset="0"/>
              </a:rPr>
              <a:t>@sonko_vmeste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00A79EF-D013-6EBD-E488-8CA04384428D}"/>
              </a:ext>
            </a:extLst>
          </p:cNvPr>
          <p:cNvSpPr/>
          <p:nvPr/>
        </p:nvSpPr>
        <p:spPr>
          <a:xfrm>
            <a:off x="7091934" y="418223"/>
            <a:ext cx="1535569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en-US" sz="1120" dirty="0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rescentr47.ru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6AE91BF-2AC3-9B41-2854-8DEE811C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2973" y="483699"/>
            <a:ext cx="179597" cy="17959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91A2F1C-A85D-02AD-3CCC-FB903B72B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44969" y="490049"/>
            <a:ext cx="160029" cy="1600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ADF69BE-0B6A-0261-FF8A-998F5F4DA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81349" y="496979"/>
            <a:ext cx="160029" cy="160029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37268D5-4F9D-B6DB-7284-7C64DC6D75C4}"/>
              </a:ext>
            </a:extLst>
          </p:cNvPr>
          <p:cNvSpPr/>
          <p:nvPr/>
        </p:nvSpPr>
        <p:spPr>
          <a:xfrm>
            <a:off x="8456971" y="424573"/>
            <a:ext cx="1839634" cy="264688"/>
          </a:xfrm>
          <a:prstGeom prst="rect">
            <a:avLst/>
          </a:prstGeom>
          <a:noFill/>
        </p:spPr>
        <p:txBody>
          <a:bodyPr wrap="square" rIns="71993" rtlCol="0" anchor="ctr">
            <a:spAutoFit/>
          </a:bodyPr>
          <a:lstStyle/>
          <a:p>
            <a:r>
              <a:rPr lang="ru-RU" sz="1120" dirty="0" err="1">
                <a:solidFill>
                  <a:srgbClr val="424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проектныйэкспресс.рф</a:t>
            </a:r>
            <a:endParaRPr lang="ru-RU" sz="1120" b="1" dirty="0">
              <a:solidFill>
                <a:srgbClr val="424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2F8F235-30AD-5E6B-7DE5-48BAA4BA5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2706" y="496399"/>
            <a:ext cx="160029" cy="160029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7C20BD86-958F-5B18-5347-2D7D4362F4C7}"/>
              </a:ext>
            </a:extLst>
          </p:cNvPr>
          <p:cNvSpPr/>
          <p:nvPr/>
        </p:nvSpPr>
        <p:spPr>
          <a:xfrm rot="900000" flipH="1" flipV="1">
            <a:off x="-858519" y="-452895"/>
            <a:ext cx="2341740" cy="7281103"/>
          </a:xfrm>
          <a:custGeom>
            <a:avLst/>
            <a:gdLst>
              <a:gd name="connsiteX0" fmla="*/ 1 w 2341740"/>
              <a:gd name="connsiteY0" fmla="*/ 7281103 h 7281103"/>
              <a:gd name="connsiteX1" fmla="*/ 0 w 2341740"/>
              <a:gd name="connsiteY1" fmla="*/ 149758 h 7281103"/>
              <a:gd name="connsiteX2" fmla="*/ 558904 w 2341740"/>
              <a:gd name="connsiteY2" fmla="*/ 0 h 7281103"/>
              <a:gd name="connsiteX3" fmla="*/ 2341740 w 2341740"/>
              <a:gd name="connsiteY3" fmla="*/ 6653635 h 72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740" h="7281103">
                <a:moveTo>
                  <a:pt x="1" y="7281103"/>
                </a:moveTo>
                <a:lnTo>
                  <a:pt x="0" y="149758"/>
                </a:lnTo>
                <a:lnTo>
                  <a:pt x="558904" y="0"/>
                </a:lnTo>
                <a:lnTo>
                  <a:pt x="2341740" y="6653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1753EAE-8E28-D235-8B97-6476BFAF8E6C}"/>
              </a:ext>
            </a:extLst>
          </p:cNvPr>
          <p:cNvGrpSpPr/>
          <p:nvPr/>
        </p:nvGrpSpPr>
        <p:grpSpPr>
          <a:xfrm>
            <a:off x="576942" y="814342"/>
            <a:ext cx="5988365" cy="1016844"/>
            <a:chOff x="2416332" y="4582874"/>
            <a:chExt cx="11248253" cy="1816702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79E14EB-07BF-EF4F-79CA-FE78CE3A1B3B}"/>
                </a:ext>
              </a:extLst>
            </p:cNvPr>
            <p:cNvSpPr/>
            <p:nvPr/>
          </p:nvSpPr>
          <p:spPr>
            <a:xfrm rot="21354191">
              <a:off x="2631736" y="4755952"/>
              <a:ext cx="11032849" cy="1643624"/>
            </a:xfrm>
            <a:prstGeom prst="rect">
              <a:avLst/>
            </a:prstGeom>
            <a:solidFill>
              <a:srgbClr val="E950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endParaRPr lang="ru-RU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8FEC653-285A-7605-2CA1-7A6AC78F5C0D}"/>
                </a:ext>
              </a:extLst>
            </p:cNvPr>
            <p:cNvSpPr/>
            <p:nvPr/>
          </p:nvSpPr>
          <p:spPr>
            <a:xfrm rot="21288412">
              <a:off x="2416332" y="4582874"/>
              <a:ext cx="11032849" cy="1624196"/>
            </a:xfrm>
            <a:prstGeom prst="rect">
              <a:avLst/>
            </a:prstGeom>
            <a:solidFill>
              <a:srgbClr val="4243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КРАУД НЕ ПРО </a:t>
              </a:r>
              <a:r>
                <a:rPr lang="ru-RU" sz="2800" b="1" dirty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ДЕНЬГИ</a:t>
              </a:r>
              <a:endParaRPr lang="ru-RU" sz="28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41587-7690-E51E-B922-642E47E1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12" y="2673350"/>
            <a:ext cx="9111106" cy="403377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А про маркетинг и </a:t>
            </a:r>
            <a:r>
              <a:rPr lang="en-US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PR</a:t>
            </a: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. Сюда можно выводить бюджет на маркетинг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Чистая прибыль, в лучшем случае – 30% (не забываем про налоги)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Min </a:t>
            </a: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10% стоимости будущего проекта необходимо на контент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Трудовые ресурсы команды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Средний чек – 1к и около 400 доноров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282829"/>
              </a:solidFill>
              <a:latin typeface="Roboto Light" panose="02000000000000000000" pitchFamily="2" charset="0"/>
              <a:ea typeface="Roboto Light" panose="02000000000000000000" pitchFamily="2" charset="0"/>
              <a:sym typeface="Montserra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282829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Матрица вознаграждений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609FC9-672E-3953-B8F4-B86A46BA6825}"/>
              </a:ext>
            </a:extLst>
          </p:cNvPr>
          <p:cNvSpPr/>
          <p:nvPr/>
        </p:nvSpPr>
        <p:spPr>
          <a:xfrm rot="2700000" flipV="1">
            <a:off x="2332034" y="2772817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9B9882E-1F04-B38C-B590-AF544CE89B38}"/>
              </a:ext>
            </a:extLst>
          </p:cNvPr>
          <p:cNvCxnSpPr>
            <a:cxnSpLocks/>
          </p:cNvCxnSpPr>
          <p:nvPr/>
        </p:nvCxnSpPr>
        <p:spPr>
          <a:xfrm flipH="1">
            <a:off x="6944969" y="823947"/>
            <a:ext cx="5361331" cy="0"/>
          </a:xfrm>
          <a:prstGeom prst="line">
            <a:avLst/>
          </a:prstGeom>
          <a:ln w="12700"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0D6938-E159-C013-D05E-4A241D93B604}"/>
              </a:ext>
            </a:extLst>
          </p:cNvPr>
          <p:cNvSpPr/>
          <p:nvPr/>
        </p:nvSpPr>
        <p:spPr>
          <a:xfrm rot="2700000" flipV="1">
            <a:off x="2332504" y="3197418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6B5068-62E6-3EF3-62FD-5D171F4DA553}"/>
              </a:ext>
            </a:extLst>
          </p:cNvPr>
          <p:cNvSpPr/>
          <p:nvPr/>
        </p:nvSpPr>
        <p:spPr>
          <a:xfrm rot="2700000" flipV="1">
            <a:off x="2324178" y="3669942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B88AFE-0F0B-6E60-00B1-B35F52140F4C}"/>
              </a:ext>
            </a:extLst>
          </p:cNvPr>
          <p:cNvSpPr/>
          <p:nvPr/>
        </p:nvSpPr>
        <p:spPr>
          <a:xfrm rot="2700000" flipV="1">
            <a:off x="2324176" y="4122421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9ECDC3-2849-0711-4561-19A9C3BC8F1C}"/>
              </a:ext>
            </a:extLst>
          </p:cNvPr>
          <p:cNvSpPr/>
          <p:nvPr/>
        </p:nvSpPr>
        <p:spPr>
          <a:xfrm rot="2700000" flipV="1">
            <a:off x="2324176" y="4527780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55E638-EB3E-7358-863D-2B819364965A}"/>
              </a:ext>
            </a:extLst>
          </p:cNvPr>
          <p:cNvSpPr/>
          <p:nvPr/>
        </p:nvSpPr>
        <p:spPr>
          <a:xfrm rot="2700000" flipV="1">
            <a:off x="2333603" y="4961406"/>
            <a:ext cx="47136" cy="47136"/>
          </a:xfrm>
          <a:prstGeom prst="rect">
            <a:avLst/>
          </a:prstGeom>
          <a:solidFill>
            <a:srgbClr val="E95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40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713</Words>
  <Application>Microsoft Office PowerPoint</Application>
  <PresentationFormat>Широкоэкранный</PresentationFormat>
  <Paragraphs>247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Open Sans</vt:lpstr>
      <vt:lpstr>Open Sans SemiBold</vt:lpstr>
      <vt:lpstr>Arial</vt:lpstr>
      <vt:lpstr>Montserrat Black</vt:lpstr>
      <vt:lpstr>Roboto Light</vt:lpstr>
      <vt:lpstr>Open Sans SemiBold</vt:lpstr>
      <vt:lpstr>Open Sans </vt:lpstr>
      <vt:lpstr>Open Sans Light</vt:lpstr>
      <vt:lpstr>Montserrat Medium</vt:lpstr>
      <vt:lpstr>Roboto Black</vt:lpstr>
      <vt:lpstr>Open Sans bold</vt:lpstr>
      <vt:lpstr>Montserrat</vt:lpstr>
      <vt:lpstr>Roboto Condensed</vt:lpstr>
      <vt:lpstr>Roboto Bold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Кожухов</dc:creator>
  <cp:lastModifiedBy>Светлана</cp:lastModifiedBy>
  <cp:revision>43</cp:revision>
  <dcterms:created xsi:type="dcterms:W3CDTF">2023-10-09T17:27:39Z</dcterms:created>
  <dcterms:modified xsi:type="dcterms:W3CDTF">2026-02-19T14:50:50Z</dcterms:modified>
</cp:coreProperties>
</file>